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9" r:id="rId4"/>
    <p:sldId id="258" r:id="rId5"/>
    <p:sldId id="260" r:id="rId6"/>
    <p:sldId id="265" r:id="rId7"/>
    <p:sldId id="266" r:id="rId8"/>
    <p:sldId id="262" r:id="rId9"/>
    <p:sldId id="263" r:id="rId10"/>
    <p:sldId id="264" r:id="rId11"/>
    <p:sldId id="273" r:id="rId12"/>
    <p:sldId id="269" r:id="rId13"/>
    <p:sldId id="268" r:id="rId14"/>
    <p:sldId id="274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523" autoAdjust="0"/>
  </p:normalViewPr>
  <p:slideViewPr>
    <p:cSldViewPr snapToGrid="0">
      <p:cViewPr varScale="1">
        <p:scale>
          <a:sx n="111" d="100"/>
          <a:sy n="111" d="100"/>
        </p:scale>
        <p:origin x="1565" y="1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jpg>
</file>

<file path=ppt/media/image7.jp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95A5E3-4840-4977-B479-0D1EDB4E3132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10C7D-1A6F-42C9-AFC4-8C014800951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74630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Staffplanning: </a:t>
            </a:r>
            <a:r>
              <a:rPr lang="sv-SE" dirty="0" err="1"/>
              <a:t>How</a:t>
            </a:r>
            <a:r>
              <a:rPr lang="sv-SE" dirty="0"/>
              <a:t> </a:t>
            </a:r>
            <a:r>
              <a:rPr lang="sv-SE" dirty="0" err="1"/>
              <a:t>much</a:t>
            </a:r>
            <a:r>
              <a:rPr lang="sv-SE" dirty="0"/>
              <a:t> </a:t>
            </a:r>
            <a:r>
              <a:rPr lang="sv-SE" dirty="0" err="1"/>
              <a:t>staff</a:t>
            </a:r>
            <a:r>
              <a:rPr lang="sv-SE" dirty="0"/>
              <a:t> is </a:t>
            </a:r>
            <a:r>
              <a:rPr lang="sv-SE" dirty="0" err="1"/>
              <a:t>needed</a:t>
            </a:r>
            <a:r>
              <a:rPr lang="sv-SE" dirty="0"/>
              <a:t> on </a:t>
            </a:r>
            <a:r>
              <a:rPr lang="sv-SE" dirty="0" err="1"/>
              <a:t>this</a:t>
            </a:r>
            <a:r>
              <a:rPr lang="sv-SE" dirty="0"/>
              <a:t> </a:t>
            </a:r>
            <a:r>
              <a:rPr lang="sv-SE" dirty="0" err="1"/>
              <a:t>youth</a:t>
            </a:r>
            <a:r>
              <a:rPr lang="sv-SE" dirty="0"/>
              <a:t> </a:t>
            </a:r>
            <a:r>
              <a:rPr lang="sv-SE" dirty="0" err="1"/>
              <a:t>recreation</a:t>
            </a:r>
            <a:r>
              <a:rPr lang="sv-SE" dirty="0"/>
              <a:t> center? </a:t>
            </a:r>
          </a:p>
          <a:p>
            <a:r>
              <a:rPr lang="sv-SE" dirty="0"/>
              <a:t>Investment </a:t>
            </a:r>
            <a:r>
              <a:rPr lang="sv-SE" dirty="0" err="1"/>
              <a:t>validation</a:t>
            </a:r>
            <a:r>
              <a:rPr lang="sv-SE" dirty="0"/>
              <a:t>: Do </a:t>
            </a:r>
            <a:r>
              <a:rPr lang="sv-SE" dirty="0" err="1"/>
              <a:t>people</a:t>
            </a:r>
            <a:r>
              <a:rPr lang="sv-SE" dirty="0"/>
              <a:t> </a:t>
            </a:r>
            <a:r>
              <a:rPr lang="sv-SE" dirty="0" err="1"/>
              <a:t>actually</a:t>
            </a:r>
            <a:r>
              <a:rPr lang="sv-SE" dirty="0"/>
              <a:t> </a:t>
            </a:r>
            <a:r>
              <a:rPr lang="sv-SE" dirty="0" err="1"/>
              <a:t>use</a:t>
            </a:r>
            <a:r>
              <a:rPr lang="sv-SE" dirty="0"/>
              <a:t> </a:t>
            </a:r>
            <a:r>
              <a:rPr lang="sv-SE" dirty="0" err="1"/>
              <a:t>this</a:t>
            </a:r>
            <a:r>
              <a:rPr lang="sv-SE" dirty="0"/>
              <a:t> </a:t>
            </a:r>
            <a:r>
              <a:rPr lang="sv-SE" dirty="0" err="1"/>
              <a:t>facility</a:t>
            </a:r>
            <a:r>
              <a:rPr lang="sv-SE" dirty="0"/>
              <a:t>, </a:t>
            </a:r>
            <a:r>
              <a:rPr lang="sv-SE" dirty="0" err="1"/>
              <a:t>when</a:t>
            </a:r>
            <a:r>
              <a:rPr lang="sv-SE" dirty="0"/>
              <a:t> in the </a:t>
            </a:r>
            <a:r>
              <a:rPr lang="sv-SE" dirty="0" err="1"/>
              <a:t>day</a:t>
            </a:r>
            <a:r>
              <a:rPr lang="sv-SE" dirty="0"/>
              <a:t> is it </a:t>
            </a:r>
            <a:r>
              <a:rPr lang="sv-SE" dirty="0" err="1"/>
              <a:t>used</a:t>
            </a:r>
            <a:r>
              <a:rPr lang="sv-SE" dirty="0"/>
              <a:t>?</a:t>
            </a:r>
          </a:p>
          <a:p>
            <a:r>
              <a:rPr lang="sv-SE" dirty="0" err="1"/>
              <a:t>Cleaning</a:t>
            </a:r>
            <a:r>
              <a:rPr lang="sv-SE" dirty="0"/>
              <a:t> service: and </a:t>
            </a:r>
            <a:r>
              <a:rPr lang="sv-SE" dirty="0" err="1"/>
              <a:t>garbage</a:t>
            </a:r>
            <a:r>
              <a:rPr lang="sv-SE" dirty="0"/>
              <a:t> handling</a:t>
            </a:r>
          </a:p>
          <a:p>
            <a:r>
              <a:rPr lang="sv-SE" dirty="0" err="1"/>
              <a:t>Resource</a:t>
            </a:r>
            <a:r>
              <a:rPr lang="sv-SE" dirty="0"/>
              <a:t> planning: On </a:t>
            </a:r>
            <a:r>
              <a:rPr lang="sv-SE" dirty="0" err="1"/>
              <a:t>this</a:t>
            </a:r>
            <a:r>
              <a:rPr lang="sv-SE" dirty="0"/>
              <a:t> </a:t>
            </a:r>
            <a:r>
              <a:rPr lang="sv-SE" dirty="0" err="1"/>
              <a:t>specific</a:t>
            </a:r>
            <a:r>
              <a:rPr lang="sv-SE" dirty="0"/>
              <a:t> </a:t>
            </a:r>
            <a:r>
              <a:rPr lang="sv-SE" dirty="0" err="1"/>
              <a:t>week</a:t>
            </a:r>
            <a:r>
              <a:rPr lang="sv-SE" dirty="0"/>
              <a:t> </a:t>
            </a:r>
            <a:r>
              <a:rPr lang="sv-SE" dirty="0" err="1"/>
              <a:t>day</a:t>
            </a:r>
            <a:r>
              <a:rPr lang="sv-SE" dirty="0"/>
              <a:t> </a:t>
            </a:r>
            <a:r>
              <a:rPr lang="sv-SE" dirty="0" err="1"/>
              <a:t>usually</a:t>
            </a:r>
            <a:r>
              <a:rPr lang="sv-SE" dirty="0"/>
              <a:t> </a:t>
            </a:r>
            <a:r>
              <a:rPr lang="sv-SE" dirty="0" err="1"/>
              <a:t>many</a:t>
            </a:r>
            <a:r>
              <a:rPr lang="sv-SE" dirty="0"/>
              <a:t> </a:t>
            </a:r>
            <a:r>
              <a:rPr lang="sv-SE" dirty="0" err="1"/>
              <a:t>people</a:t>
            </a:r>
            <a:r>
              <a:rPr lang="sv-SE" dirty="0"/>
              <a:t> go to </a:t>
            </a:r>
            <a:r>
              <a:rPr lang="sv-SE" dirty="0" err="1"/>
              <a:t>this</a:t>
            </a:r>
            <a:r>
              <a:rPr lang="sv-SE" dirty="0"/>
              <a:t> </a:t>
            </a:r>
            <a:r>
              <a:rPr lang="sv-SE" dirty="0" err="1"/>
              <a:t>place</a:t>
            </a:r>
            <a:r>
              <a:rPr lang="sv-SE" dirty="0"/>
              <a:t> and </a:t>
            </a:r>
            <a:r>
              <a:rPr lang="sv-SE" dirty="0" err="1"/>
              <a:t>then</a:t>
            </a:r>
            <a:r>
              <a:rPr lang="sv-SE" dirty="0"/>
              <a:t> </a:t>
            </a:r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need</a:t>
            </a:r>
            <a:r>
              <a:rPr lang="sv-SE" dirty="0"/>
              <a:t> </a:t>
            </a:r>
            <a:r>
              <a:rPr lang="sv-SE" dirty="0" err="1"/>
              <a:t>this</a:t>
            </a:r>
            <a:r>
              <a:rPr lang="sv-SE" dirty="0"/>
              <a:t> </a:t>
            </a:r>
            <a:r>
              <a:rPr lang="sv-SE" dirty="0" err="1"/>
              <a:t>many</a:t>
            </a:r>
            <a:r>
              <a:rPr lang="sv-SE" dirty="0"/>
              <a:t> </a:t>
            </a:r>
            <a:r>
              <a:rPr lang="sv-SE" dirty="0" err="1"/>
              <a:t>police</a:t>
            </a:r>
            <a:r>
              <a:rPr lang="sv-SE" dirty="0"/>
              <a:t> in the area.</a:t>
            </a:r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94165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err="1"/>
              <a:t>Code</a:t>
            </a:r>
            <a:r>
              <a:rPr lang="sv-SE" dirty="0"/>
              <a:t> is </a:t>
            </a:r>
            <a:r>
              <a:rPr lang="sv-SE" dirty="0" err="1"/>
              <a:t>structured</a:t>
            </a:r>
            <a:r>
              <a:rPr lang="sv-SE" dirty="0"/>
              <a:t> </a:t>
            </a:r>
            <a:r>
              <a:rPr lang="sv-SE" dirty="0" err="1"/>
              <a:t>into</a:t>
            </a:r>
            <a:r>
              <a:rPr lang="sv-SE" dirty="0"/>
              <a:t> </a:t>
            </a:r>
            <a:r>
              <a:rPr lang="sv-SE" dirty="0" err="1"/>
              <a:t>four</a:t>
            </a:r>
            <a:r>
              <a:rPr lang="sv-SE" dirty="0"/>
              <a:t> tasks</a:t>
            </a:r>
          </a:p>
          <a:p>
            <a:r>
              <a:rPr lang="sv-SE" dirty="0" err="1"/>
              <a:t>FreeRTOSlets</a:t>
            </a:r>
            <a:r>
              <a:rPr lang="sv-SE" dirty="0"/>
              <a:t> </a:t>
            </a:r>
            <a:r>
              <a:rPr lang="sv-SE" dirty="0" err="1"/>
              <a:t>you</a:t>
            </a:r>
            <a:r>
              <a:rPr lang="sv-SE" dirty="0"/>
              <a:t> set </a:t>
            </a:r>
            <a:r>
              <a:rPr lang="sv-SE" dirty="0" err="1"/>
              <a:t>core</a:t>
            </a:r>
            <a:r>
              <a:rPr lang="sv-SE" dirty="0"/>
              <a:t> and </a:t>
            </a:r>
            <a:r>
              <a:rPr lang="sv-SE" dirty="0" err="1"/>
              <a:t>priority</a:t>
            </a:r>
            <a:endParaRPr lang="sv-SE" dirty="0"/>
          </a:p>
          <a:p>
            <a:r>
              <a:rPr lang="sv-SE" dirty="0" err="1"/>
              <a:t>Describe</a:t>
            </a:r>
            <a:r>
              <a:rPr lang="sv-SE" dirty="0"/>
              <a:t> different tasks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443590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  <a:p>
            <a:r>
              <a:rPr lang="sv-SE" dirty="0" err="1"/>
              <a:t>Battery</a:t>
            </a:r>
            <a:r>
              <a:rPr lang="sv-SE" dirty="0"/>
              <a:t> is no option</a:t>
            </a:r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239942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  <a:p>
            <a:r>
              <a:rPr lang="sv-SE" dirty="0"/>
              <a:t>Looks at </a:t>
            </a:r>
            <a:r>
              <a:rPr lang="sv-SE" dirty="0" err="1"/>
              <a:t>individual</a:t>
            </a:r>
            <a:r>
              <a:rPr lang="sv-SE" dirty="0"/>
              <a:t> </a:t>
            </a:r>
            <a:r>
              <a:rPr lang="sv-SE" dirty="0" err="1"/>
              <a:t>devices</a:t>
            </a:r>
            <a:r>
              <a:rPr lang="sv-SE" dirty="0"/>
              <a:t> by </a:t>
            </a:r>
            <a:r>
              <a:rPr lang="sv-SE" dirty="0" err="1"/>
              <a:t>looking</a:t>
            </a:r>
            <a:r>
              <a:rPr lang="sv-SE" dirty="0"/>
              <a:t> at </a:t>
            </a:r>
            <a:r>
              <a:rPr lang="sv-SE" dirty="0" err="1"/>
              <a:t>their</a:t>
            </a:r>
            <a:r>
              <a:rPr lang="sv-SE" dirty="0"/>
              <a:t> </a:t>
            </a:r>
            <a:r>
              <a:rPr lang="sv-SE" dirty="0" err="1"/>
              <a:t>mac</a:t>
            </a:r>
            <a:r>
              <a:rPr lang="sv-SE" dirty="0"/>
              <a:t> adress. 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72136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err="1"/>
              <a:t>Issue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</a:t>
            </a:r>
            <a:r>
              <a:rPr lang="sv-SE" dirty="0" err="1"/>
              <a:t>vauum</a:t>
            </a:r>
            <a:r>
              <a:rPr lang="sv-SE" dirty="0"/>
              <a:t> robot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959519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err="1"/>
              <a:t>Pics</a:t>
            </a:r>
            <a:r>
              <a:rPr lang="sv-SE" dirty="0"/>
              <a:t> </a:t>
            </a:r>
            <a:r>
              <a:rPr lang="sv-SE" dirty="0" err="1"/>
              <a:t>up</a:t>
            </a:r>
            <a:r>
              <a:rPr lang="sv-SE" dirty="0"/>
              <a:t> packets from </a:t>
            </a:r>
            <a:r>
              <a:rPr lang="sv-SE" dirty="0" err="1"/>
              <a:t>people</a:t>
            </a:r>
            <a:r>
              <a:rPr lang="sv-SE" dirty="0"/>
              <a:t> </a:t>
            </a:r>
            <a:r>
              <a:rPr lang="sv-SE" dirty="0" err="1"/>
              <a:t>walking</a:t>
            </a:r>
            <a:r>
              <a:rPr lang="sv-SE" dirty="0"/>
              <a:t> and </a:t>
            </a:r>
            <a:r>
              <a:rPr lang="sv-SE" dirty="0" err="1"/>
              <a:t>driving</a:t>
            </a:r>
            <a:r>
              <a:rPr lang="sv-SE" dirty="0"/>
              <a:t> by house. </a:t>
            </a:r>
          </a:p>
          <a:p>
            <a:r>
              <a:rPr lang="sv-SE" dirty="0"/>
              <a:t>All </a:t>
            </a:r>
            <a:r>
              <a:rPr lang="sv-SE" dirty="0" err="1"/>
              <a:t>neighbours</a:t>
            </a:r>
            <a:r>
              <a:rPr lang="sv-SE" dirty="0"/>
              <a:t> </a:t>
            </a:r>
            <a:r>
              <a:rPr lang="sv-SE" dirty="0" err="1"/>
              <a:t>devices</a:t>
            </a:r>
            <a:r>
              <a:rPr lang="sv-SE" dirty="0"/>
              <a:t>.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78210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Camera </a:t>
            </a:r>
            <a:r>
              <a:rPr lang="sv-SE" dirty="0" err="1"/>
              <a:t>connected</a:t>
            </a:r>
            <a:r>
              <a:rPr lang="sv-SE" dirty="0"/>
              <a:t> to computer: </a:t>
            </a:r>
            <a:r>
              <a:rPr lang="sv-SE" dirty="0" err="1"/>
              <a:t>both</a:t>
            </a:r>
            <a:r>
              <a:rPr lang="sv-SE" dirty="0"/>
              <a:t> over </a:t>
            </a:r>
            <a:r>
              <a:rPr lang="sv-SE" dirty="0" err="1"/>
              <a:t>network</a:t>
            </a:r>
            <a:r>
              <a:rPr lang="sv-SE" dirty="0"/>
              <a:t> or </a:t>
            </a:r>
            <a:r>
              <a:rPr lang="sv-SE" dirty="0" err="1"/>
              <a:t>direct</a:t>
            </a:r>
            <a:endParaRPr lang="sv-SE" dirty="0"/>
          </a:p>
          <a:p>
            <a:endParaRPr lang="sv-SE" dirty="0"/>
          </a:p>
          <a:p>
            <a:r>
              <a:rPr lang="sv-SE" dirty="0"/>
              <a:t>Camera </a:t>
            </a:r>
            <a:r>
              <a:rPr lang="sv-SE" dirty="0" err="1"/>
              <a:t>are</a:t>
            </a:r>
            <a:r>
              <a:rPr lang="sv-SE" dirty="0"/>
              <a:t> not </a:t>
            </a:r>
            <a:r>
              <a:rPr lang="sv-SE" dirty="0" err="1"/>
              <a:t>allowed</a:t>
            </a:r>
            <a:r>
              <a:rPr lang="sv-SE" dirty="0"/>
              <a:t> in </a:t>
            </a:r>
            <a:r>
              <a:rPr lang="sv-SE" dirty="0" err="1"/>
              <a:t>some</a:t>
            </a:r>
            <a:r>
              <a:rPr lang="sv-SE" dirty="0"/>
              <a:t> areas, </a:t>
            </a:r>
            <a:r>
              <a:rPr lang="sv-SE" dirty="0" err="1"/>
              <a:t>requires</a:t>
            </a:r>
            <a:r>
              <a:rPr lang="sv-SE" dirty="0"/>
              <a:t> </a:t>
            </a:r>
            <a:r>
              <a:rPr lang="sv-SE" dirty="0" err="1"/>
              <a:t>application</a:t>
            </a:r>
            <a:r>
              <a:rPr lang="sv-SE" dirty="0"/>
              <a:t> for permissions</a:t>
            </a:r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76925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80394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Looks at </a:t>
            </a:r>
            <a:r>
              <a:rPr lang="sv-SE" dirty="0" err="1"/>
              <a:t>diffrence</a:t>
            </a:r>
            <a:r>
              <a:rPr lang="sv-SE" dirty="0"/>
              <a:t> in </a:t>
            </a:r>
            <a:r>
              <a:rPr lang="sv-SE" dirty="0" err="1"/>
              <a:t>average</a:t>
            </a:r>
            <a:r>
              <a:rPr lang="sv-SE" dirty="0"/>
              <a:t> </a:t>
            </a:r>
            <a:r>
              <a:rPr lang="sv-SE" dirty="0" err="1"/>
              <a:t>temperature</a:t>
            </a:r>
            <a:r>
              <a:rPr lang="sv-SE" dirty="0"/>
              <a:t> </a:t>
            </a:r>
            <a:r>
              <a:rPr lang="sv-SE" dirty="0" err="1"/>
              <a:t>between</a:t>
            </a:r>
            <a:r>
              <a:rPr lang="sv-SE" dirty="0"/>
              <a:t> </a:t>
            </a:r>
            <a:r>
              <a:rPr lang="sv-SE" dirty="0" err="1"/>
              <a:t>zones</a:t>
            </a:r>
            <a:r>
              <a:rPr lang="sv-SE" dirty="0"/>
              <a:t> and </a:t>
            </a:r>
            <a:r>
              <a:rPr lang="sv-SE" dirty="0" err="1"/>
              <a:t>can</a:t>
            </a:r>
            <a:r>
              <a:rPr lang="sv-SE" dirty="0"/>
              <a:t> by </a:t>
            </a:r>
            <a:r>
              <a:rPr lang="sv-SE" dirty="0" err="1"/>
              <a:t>that</a:t>
            </a:r>
            <a:r>
              <a:rPr lang="sv-SE" dirty="0"/>
              <a:t> </a:t>
            </a:r>
            <a:r>
              <a:rPr lang="sv-SE" dirty="0" err="1"/>
              <a:t>tell</a:t>
            </a:r>
            <a:r>
              <a:rPr lang="sv-SE" dirty="0"/>
              <a:t> in </a:t>
            </a:r>
            <a:r>
              <a:rPr lang="sv-SE" dirty="0" err="1"/>
              <a:t>what</a:t>
            </a:r>
            <a:r>
              <a:rPr lang="sv-SE" dirty="0"/>
              <a:t> </a:t>
            </a:r>
            <a:r>
              <a:rPr lang="sv-SE" dirty="0" err="1"/>
              <a:t>direction</a:t>
            </a:r>
            <a:r>
              <a:rPr lang="sv-SE" dirty="0"/>
              <a:t> </a:t>
            </a:r>
            <a:r>
              <a:rPr lang="sv-SE" dirty="0" err="1"/>
              <a:t>someone</a:t>
            </a:r>
            <a:r>
              <a:rPr lang="sv-SE" dirty="0"/>
              <a:t> is </a:t>
            </a:r>
            <a:r>
              <a:rPr lang="sv-SE" dirty="0" err="1"/>
              <a:t>passing</a:t>
            </a:r>
            <a:r>
              <a:rPr lang="sv-SE" dirty="0"/>
              <a:t> the sensor.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00978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From sensors </a:t>
            </a:r>
            <a:r>
              <a:rPr lang="sv-SE" dirty="0" err="1"/>
              <a:t>perspective</a:t>
            </a:r>
            <a:endParaRPr lang="sv-SE" dirty="0"/>
          </a:p>
          <a:p>
            <a:r>
              <a:rPr lang="sv-SE" dirty="0"/>
              <a:t>Right </a:t>
            </a:r>
            <a:r>
              <a:rPr lang="sv-SE" dirty="0" err="1"/>
              <a:t>now</a:t>
            </a:r>
            <a:r>
              <a:rPr lang="sv-SE" dirty="0"/>
              <a:t> i </a:t>
            </a:r>
            <a:r>
              <a:rPr lang="sv-SE" dirty="0" err="1"/>
              <a:t>am</a:t>
            </a:r>
            <a:r>
              <a:rPr lang="sv-SE" dirty="0"/>
              <a:t> </a:t>
            </a:r>
            <a:r>
              <a:rPr lang="sv-SE" dirty="0" err="1"/>
              <a:t>only</a:t>
            </a:r>
            <a:r>
              <a:rPr lang="sv-SE" dirty="0"/>
              <a:t> </a:t>
            </a:r>
            <a:r>
              <a:rPr lang="sv-SE" dirty="0" err="1"/>
              <a:t>using</a:t>
            </a:r>
            <a:r>
              <a:rPr lang="sv-SE" dirty="0"/>
              <a:t> the 32 </a:t>
            </a:r>
            <a:r>
              <a:rPr lang="sv-SE" dirty="0" err="1"/>
              <a:t>middle</a:t>
            </a:r>
            <a:r>
              <a:rPr lang="sv-SE" dirty="0"/>
              <a:t> pixels </a:t>
            </a:r>
            <a:r>
              <a:rPr lang="sv-SE" dirty="0" err="1"/>
              <a:t>because</a:t>
            </a:r>
            <a:r>
              <a:rPr lang="sv-SE" dirty="0"/>
              <a:t> </a:t>
            </a:r>
            <a:r>
              <a:rPr lang="sv-SE" dirty="0" err="1"/>
              <a:t>that</a:t>
            </a:r>
            <a:r>
              <a:rPr lang="sv-SE" dirty="0"/>
              <a:t> </a:t>
            </a:r>
            <a:r>
              <a:rPr lang="sv-SE" dirty="0" err="1"/>
              <a:t>turned</a:t>
            </a:r>
            <a:r>
              <a:rPr lang="sv-SE" dirty="0"/>
              <a:t> </a:t>
            </a:r>
            <a:r>
              <a:rPr lang="sv-SE" dirty="0" err="1"/>
              <a:t>out</a:t>
            </a:r>
            <a:r>
              <a:rPr lang="sv-SE" dirty="0"/>
              <a:t> to </a:t>
            </a:r>
            <a:r>
              <a:rPr lang="sv-SE" dirty="0" err="1"/>
              <a:t>give</a:t>
            </a:r>
            <a:r>
              <a:rPr lang="sv-SE" dirty="0"/>
              <a:t> less </a:t>
            </a:r>
            <a:r>
              <a:rPr lang="sv-SE" dirty="0" err="1"/>
              <a:t>background</a:t>
            </a:r>
            <a:r>
              <a:rPr lang="sv-SE" dirty="0"/>
              <a:t> </a:t>
            </a:r>
            <a:r>
              <a:rPr lang="sv-SE" dirty="0" err="1"/>
              <a:t>noice</a:t>
            </a:r>
            <a:r>
              <a:rPr lang="sv-SE" dirty="0"/>
              <a:t>.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98144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A </a:t>
            </a:r>
            <a:r>
              <a:rPr lang="sv-SE" dirty="0" err="1"/>
              <a:t>lower</a:t>
            </a:r>
            <a:r>
              <a:rPr lang="sv-SE" dirty="0"/>
              <a:t> gives </a:t>
            </a:r>
            <a:r>
              <a:rPr lang="sv-SE" dirty="0" err="1"/>
              <a:t>easier</a:t>
            </a:r>
            <a:r>
              <a:rPr lang="sv-SE" dirty="0"/>
              <a:t> </a:t>
            </a:r>
            <a:r>
              <a:rPr lang="sv-SE" dirty="0" err="1"/>
              <a:t>sensing</a:t>
            </a:r>
            <a:r>
              <a:rPr lang="sv-SE" dirty="0"/>
              <a:t> </a:t>
            </a:r>
            <a:r>
              <a:rPr lang="sv-SE" dirty="0" err="1"/>
              <a:t>but</a:t>
            </a:r>
            <a:r>
              <a:rPr lang="sv-SE" dirty="0"/>
              <a:t> </a:t>
            </a:r>
            <a:r>
              <a:rPr lang="sv-SE" dirty="0" err="1"/>
              <a:t>are</a:t>
            </a:r>
            <a:r>
              <a:rPr lang="sv-SE" dirty="0"/>
              <a:t> </a:t>
            </a:r>
            <a:r>
              <a:rPr lang="sv-SE" dirty="0" err="1"/>
              <a:t>more</a:t>
            </a:r>
            <a:r>
              <a:rPr lang="sv-SE" dirty="0"/>
              <a:t> </a:t>
            </a:r>
            <a:r>
              <a:rPr lang="sv-SE" dirty="0" err="1"/>
              <a:t>prone</a:t>
            </a:r>
            <a:r>
              <a:rPr lang="sv-SE" dirty="0"/>
              <a:t> to </a:t>
            </a:r>
            <a:r>
              <a:rPr lang="sv-SE" dirty="0" err="1"/>
              <a:t>noise</a:t>
            </a:r>
            <a:endParaRPr lang="sv-SE" dirty="0"/>
          </a:p>
          <a:p>
            <a:r>
              <a:rPr lang="sv-SE" dirty="0"/>
              <a:t>A </a:t>
            </a:r>
            <a:r>
              <a:rPr lang="sv-SE" dirty="0" err="1"/>
              <a:t>too</a:t>
            </a:r>
            <a:r>
              <a:rPr lang="sv-SE" dirty="0"/>
              <a:t> </a:t>
            </a:r>
            <a:r>
              <a:rPr lang="sv-SE" dirty="0" err="1"/>
              <a:t>high</a:t>
            </a:r>
            <a:r>
              <a:rPr lang="sv-SE" dirty="0"/>
              <a:t> </a:t>
            </a:r>
            <a:r>
              <a:rPr lang="sv-SE" dirty="0" err="1"/>
              <a:t>value</a:t>
            </a:r>
            <a:r>
              <a:rPr lang="sv-SE" dirty="0"/>
              <a:t> </a:t>
            </a:r>
            <a:r>
              <a:rPr lang="sv-SE" dirty="0" err="1"/>
              <a:t>will</a:t>
            </a:r>
            <a:r>
              <a:rPr lang="sv-SE" dirty="0"/>
              <a:t> cause the </a:t>
            </a:r>
            <a:r>
              <a:rPr lang="sv-SE" dirty="0" err="1"/>
              <a:t>device</a:t>
            </a:r>
            <a:r>
              <a:rPr lang="sv-SE" dirty="0"/>
              <a:t> </a:t>
            </a:r>
            <a:r>
              <a:rPr lang="sv-SE" dirty="0" err="1"/>
              <a:t>too</a:t>
            </a:r>
            <a:r>
              <a:rPr lang="sv-SE" dirty="0"/>
              <a:t> miss humans </a:t>
            </a:r>
            <a:r>
              <a:rPr lang="sv-SE" dirty="0" err="1"/>
              <a:t>passing</a:t>
            </a:r>
            <a:r>
              <a:rPr lang="sv-SE" dirty="0"/>
              <a:t>.</a:t>
            </a:r>
          </a:p>
          <a:p>
            <a:r>
              <a:rPr lang="sv-SE" dirty="0"/>
              <a:t>The </a:t>
            </a:r>
            <a:r>
              <a:rPr lang="sv-SE" dirty="0" err="1"/>
              <a:t>perfect</a:t>
            </a:r>
            <a:r>
              <a:rPr lang="sv-SE" dirty="0"/>
              <a:t> </a:t>
            </a:r>
            <a:r>
              <a:rPr lang="sv-SE" dirty="0" err="1"/>
              <a:t>value</a:t>
            </a:r>
            <a:r>
              <a:rPr lang="sv-SE" dirty="0"/>
              <a:t> for the </a:t>
            </a:r>
            <a:r>
              <a:rPr lang="sv-SE" dirty="0" err="1"/>
              <a:t>two</a:t>
            </a:r>
            <a:r>
              <a:rPr lang="sv-SE" dirty="0"/>
              <a:t> </a:t>
            </a:r>
            <a:r>
              <a:rPr lang="sv-SE" dirty="0" err="1"/>
              <a:t>locations</a:t>
            </a:r>
            <a:r>
              <a:rPr lang="sv-SE" dirty="0"/>
              <a:t> i </a:t>
            </a:r>
            <a:r>
              <a:rPr lang="sv-SE" dirty="0" err="1"/>
              <a:t>have</a:t>
            </a:r>
            <a:r>
              <a:rPr lang="sv-SE" dirty="0"/>
              <a:t> </a:t>
            </a:r>
            <a:r>
              <a:rPr lang="sv-SE" dirty="0" err="1"/>
              <a:t>tried</a:t>
            </a:r>
            <a:r>
              <a:rPr lang="sv-SE" dirty="0"/>
              <a:t> </a:t>
            </a:r>
            <a:r>
              <a:rPr lang="sv-SE" dirty="0" err="1"/>
              <a:t>seem</a:t>
            </a:r>
            <a:r>
              <a:rPr lang="sv-SE" dirty="0"/>
              <a:t> to be </a:t>
            </a:r>
            <a:r>
              <a:rPr lang="sv-SE" dirty="0" err="1"/>
              <a:t>somewhere</a:t>
            </a:r>
            <a:r>
              <a:rPr lang="sv-SE" dirty="0"/>
              <a:t> </a:t>
            </a:r>
            <a:r>
              <a:rPr lang="sv-SE" dirty="0" err="1"/>
              <a:t>between</a:t>
            </a:r>
            <a:r>
              <a:rPr lang="sv-SE" dirty="0"/>
              <a:t> 0.5-0.9 </a:t>
            </a:r>
            <a:r>
              <a:rPr lang="sv-SE" dirty="0" err="1"/>
              <a:t>deggrees</a:t>
            </a:r>
            <a:r>
              <a:rPr lang="sv-SE" dirty="0"/>
              <a:t>.</a:t>
            </a:r>
          </a:p>
          <a:p>
            <a:r>
              <a:rPr lang="sv-SE" dirty="0"/>
              <a:t>Before </a:t>
            </a:r>
            <a:r>
              <a:rPr lang="sv-SE" dirty="0" err="1"/>
              <a:t>optimization</a:t>
            </a:r>
            <a:r>
              <a:rPr lang="sv-SE" dirty="0"/>
              <a:t> </a:t>
            </a:r>
            <a:r>
              <a:rPr lang="sv-SE" dirty="0" err="1"/>
              <a:t>was</a:t>
            </a:r>
            <a:r>
              <a:rPr lang="sv-SE" dirty="0"/>
              <a:t> </a:t>
            </a:r>
            <a:r>
              <a:rPr lang="sv-SE" dirty="0" err="1"/>
              <a:t>done</a:t>
            </a:r>
            <a:r>
              <a:rPr lang="sv-SE" dirty="0"/>
              <a:t>  it </a:t>
            </a:r>
            <a:r>
              <a:rPr lang="sv-SE" dirty="0" err="1"/>
              <a:t>triggered</a:t>
            </a:r>
            <a:r>
              <a:rPr lang="sv-SE" dirty="0"/>
              <a:t> </a:t>
            </a:r>
            <a:r>
              <a:rPr lang="sv-SE" dirty="0" err="1"/>
              <a:t>easily</a:t>
            </a:r>
            <a:r>
              <a:rPr lang="sv-SE" dirty="0"/>
              <a:t>. Vacuum robot </a:t>
            </a:r>
            <a:r>
              <a:rPr lang="sv-SE" dirty="0" err="1"/>
              <a:t>triggered</a:t>
            </a:r>
            <a:r>
              <a:rPr lang="sv-SE" dirty="0"/>
              <a:t> it and on the </a:t>
            </a:r>
            <a:r>
              <a:rPr lang="sv-SE" dirty="0" err="1"/>
              <a:t>cloud</a:t>
            </a:r>
            <a:r>
              <a:rPr lang="sv-SE" dirty="0"/>
              <a:t> service it </a:t>
            </a:r>
            <a:r>
              <a:rPr lang="sv-SE" dirty="0" err="1"/>
              <a:t>said</a:t>
            </a:r>
            <a:r>
              <a:rPr lang="sv-SE" dirty="0"/>
              <a:t> </a:t>
            </a:r>
            <a:r>
              <a:rPr lang="sv-SE" dirty="0" err="1"/>
              <a:t>that</a:t>
            </a:r>
            <a:r>
              <a:rPr lang="sv-SE" dirty="0"/>
              <a:t> it </a:t>
            </a:r>
            <a:r>
              <a:rPr lang="sv-SE" dirty="0" err="1"/>
              <a:t>was</a:t>
            </a:r>
            <a:r>
              <a:rPr lang="sv-SE" dirty="0"/>
              <a:t> 42 </a:t>
            </a:r>
            <a:r>
              <a:rPr lang="sv-SE" dirty="0" err="1"/>
              <a:t>pople</a:t>
            </a:r>
            <a:r>
              <a:rPr lang="sv-SE" dirty="0"/>
              <a:t> in my small </a:t>
            </a:r>
            <a:r>
              <a:rPr lang="sv-SE" dirty="0" err="1"/>
              <a:t>kitchen</a:t>
            </a:r>
            <a:r>
              <a:rPr lang="sv-SE" dirty="0"/>
              <a:t>.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728713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  <a:p>
            <a:r>
              <a:rPr lang="sv-SE" dirty="0"/>
              <a:t>Looks at </a:t>
            </a:r>
            <a:r>
              <a:rPr lang="sv-SE" dirty="0" err="1"/>
              <a:t>individual</a:t>
            </a:r>
            <a:r>
              <a:rPr lang="sv-SE" dirty="0"/>
              <a:t> </a:t>
            </a:r>
            <a:r>
              <a:rPr lang="sv-SE" dirty="0" err="1"/>
              <a:t>devices</a:t>
            </a:r>
            <a:r>
              <a:rPr lang="sv-SE" dirty="0"/>
              <a:t> by </a:t>
            </a:r>
            <a:r>
              <a:rPr lang="sv-SE" dirty="0" err="1"/>
              <a:t>looking</a:t>
            </a:r>
            <a:r>
              <a:rPr lang="sv-SE" dirty="0"/>
              <a:t> at </a:t>
            </a:r>
            <a:r>
              <a:rPr lang="sv-SE" dirty="0" err="1"/>
              <a:t>their</a:t>
            </a:r>
            <a:r>
              <a:rPr lang="sv-SE" dirty="0"/>
              <a:t> </a:t>
            </a:r>
            <a:r>
              <a:rPr lang="sv-SE" dirty="0" err="1"/>
              <a:t>mac</a:t>
            </a:r>
            <a:r>
              <a:rPr lang="sv-SE" dirty="0"/>
              <a:t> adress. 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6588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err="1"/>
              <a:t>Need</a:t>
            </a:r>
            <a:r>
              <a:rPr lang="sv-SE" dirty="0"/>
              <a:t> a </a:t>
            </a:r>
            <a:r>
              <a:rPr lang="sv-SE" dirty="0" err="1"/>
              <a:t>device</a:t>
            </a:r>
            <a:r>
              <a:rPr lang="sv-SE" dirty="0"/>
              <a:t> </a:t>
            </a:r>
            <a:r>
              <a:rPr lang="sv-SE" dirty="0" err="1"/>
              <a:t>that</a:t>
            </a:r>
            <a:r>
              <a:rPr lang="sv-SE" dirty="0"/>
              <a:t> supports </a:t>
            </a:r>
            <a:r>
              <a:rPr lang="sv-SE" dirty="0" err="1"/>
              <a:t>promiscuis</a:t>
            </a:r>
            <a:r>
              <a:rPr lang="sv-SE" dirty="0"/>
              <a:t> mode</a:t>
            </a:r>
          </a:p>
          <a:p>
            <a:r>
              <a:rPr lang="sv-SE" dirty="0"/>
              <a:t>CPU </a:t>
            </a:r>
            <a:r>
              <a:rPr lang="sv-SE" dirty="0" err="1"/>
              <a:t>can</a:t>
            </a:r>
            <a:r>
              <a:rPr lang="sv-SE" dirty="0"/>
              <a:t> look at packet information and </a:t>
            </a:r>
            <a:r>
              <a:rPr lang="sv-SE" dirty="0" err="1"/>
              <a:t>retrive</a:t>
            </a:r>
            <a:r>
              <a:rPr lang="sv-SE" dirty="0"/>
              <a:t> the </a:t>
            </a:r>
            <a:r>
              <a:rPr lang="sv-SE" dirty="0" err="1"/>
              <a:t>mac</a:t>
            </a:r>
            <a:r>
              <a:rPr lang="sv-SE" dirty="0"/>
              <a:t> </a:t>
            </a:r>
            <a:r>
              <a:rPr lang="sv-SE" dirty="0" err="1"/>
              <a:t>address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the </a:t>
            </a:r>
            <a:r>
              <a:rPr lang="sv-SE" dirty="0" err="1"/>
              <a:t>package</a:t>
            </a:r>
            <a:endParaRPr lang="sv-SE" dirty="0"/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283997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10C7D-1A6F-42C9-AFC4-8C0148009518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17615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09194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899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ch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90543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eskriv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sv-SE"/>
              <a:t>Klicka här för att ändra format på bakgrundstexten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74526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076468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677667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kolum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963154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718313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8702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1805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8397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20263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46763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17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5468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92480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25929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69A56B3-30AB-42F7-9CDF-FEAC6F9894AB}" type="datetimeFigureOut">
              <a:rPr lang="sv-SE" smtClean="0"/>
              <a:t>2023-03-14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3C4B2-2240-4B07-B6F9-70998461AF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177348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Visitor</a:t>
            </a:r>
            <a:r>
              <a:rPr lang="sv-SE" dirty="0"/>
              <a:t> </a:t>
            </a:r>
            <a:r>
              <a:rPr lang="sv-SE" dirty="0" err="1"/>
              <a:t>flow</a:t>
            </a:r>
            <a:r>
              <a:rPr lang="sv-SE" dirty="0"/>
              <a:t> </a:t>
            </a:r>
            <a:r>
              <a:rPr lang="sv-SE" dirty="0" err="1"/>
              <a:t>surveilance</a:t>
            </a:r>
            <a:endParaRPr lang="sv-SE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A </a:t>
            </a:r>
            <a:r>
              <a:rPr lang="sv-SE" dirty="0" err="1"/>
              <a:t>project</a:t>
            </a:r>
            <a:r>
              <a:rPr lang="sv-SE" dirty="0"/>
              <a:t> </a:t>
            </a:r>
            <a:r>
              <a:rPr lang="sv-SE" dirty="0" err="1"/>
              <a:t>about</a:t>
            </a:r>
            <a:r>
              <a:rPr lang="sv-SE" dirty="0"/>
              <a:t> </a:t>
            </a:r>
            <a:r>
              <a:rPr lang="sv-SE" dirty="0" err="1"/>
              <a:t>Movement</a:t>
            </a:r>
            <a:r>
              <a:rPr lang="sv-SE" dirty="0"/>
              <a:t> </a:t>
            </a:r>
            <a:r>
              <a:rPr lang="sv-SE" dirty="0" err="1"/>
              <a:t>monitoring</a:t>
            </a:r>
            <a:endParaRPr lang="sv-SE" dirty="0"/>
          </a:p>
        </p:txBody>
      </p:sp>
      <p:pic>
        <p:nvPicPr>
          <p:cNvPr id="5" name="Bildobjekt 4" descr="En bild som visar golv, inomhus, flygplats, fönster">
            <a:extLst>
              <a:ext uri="{FF2B5EF4-FFF2-40B4-BE49-F238E27FC236}">
                <a16:creationId xmlns:a16="http://schemas.microsoft.com/office/drawing/2014/main" id="{EC9B09CA-8A8A-5AA7-2228-D555908B4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659" y="1550086"/>
            <a:ext cx="4831277" cy="32272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45806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833" y="1328928"/>
            <a:ext cx="5029969" cy="1673078"/>
          </a:xfrm>
        </p:spPr>
        <p:txBody>
          <a:bodyPr/>
          <a:lstStyle/>
          <a:p>
            <a:r>
              <a:rPr lang="sv-SE" dirty="0"/>
              <a:t>TTL- </a:t>
            </a:r>
            <a:r>
              <a:rPr lang="sv-SE" dirty="0" err="1"/>
              <a:t>Time</a:t>
            </a:r>
            <a:r>
              <a:rPr lang="sv-SE" dirty="0"/>
              <a:t> To Live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833" y="3429000"/>
            <a:ext cx="8825658" cy="1292607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Inititiation</a:t>
            </a:r>
            <a:r>
              <a:rPr lang="sv-SE" dirty="0"/>
              <a:t> </a:t>
            </a:r>
            <a:r>
              <a:rPr lang="sv-SE" dirty="0" err="1"/>
              <a:t>scan</a:t>
            </a:r>
            <a:r>
              <a:rPr lang="sv-SE" dirty="0"/>
              <a:t> </a:t>
            </a:r>
            <a:r>
              <a:rPr lang="sv-SE" dirty="0" err="1"/>
              <a:t>adds</a:t>
            </a:r>
            <a:r>
              <a:rPr lang="sv-SE" dirty="0"/>
              <a:t> </a:t>
            </a:r>
            <a:r>
              <a:rPr lang="sv-SE" dirty="0" err="1"/>
              <a:t>background</a:t>
            </a:r>
            <a:r>
              <a:rPr lang="sv-SE" dirty="0"/>
              <a:t> </a:t>
            </a:r>
            <a:r>
              <a:rPr lang="sv-SE" dirty="0" err="1"/>
              <a:t>traffic</a:t>
            </a:r>
            <a:r>
              <a:rPr lang="sv-SE" dirty="0"/>
              <a:t> to </a:t>
            </a:r>
            <a:r>
              <a:rPr lang="sv-SE" dirty="0" err="1"/>
              <a:t>ignore</a:t>
            </a:r>
            <a:r>
              <a:rPr lang="sv-SE" dirty="0"/>
              <a:t> list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New </a:t>
            </a:r>
            <a:r>
              <a:rPr lang="sv-SE" dirty="0" err="1"/>
              <a:t>unknown</a:t>
            </a:r>
            <a:r>
              <a:rPr lang="sv-SE" dirty="0"/>
              <a:t> </a:t>
            </a:r>
            <a:r>
              <a:rPr lang="sv-SE" dirty="0" err="1"/>
              <a:t>devices</a:t>
            </a:r>
            <a:r>
              <a:rPr lang="sv-SE" dirty="0"/>
              <a:t> gets a </a:t>
            </a:r>
            <a:r>
              <a:rPr lang="sv-SE" dirty="0" err="1"/>
              <a:t>ttl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60 </a:t>
            </a:r>
            <a:r>
              <a:rPr lang="sv-SE" dirty="0" err="1"/>
              <a:t>seconds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The timer is </a:t>
            </a:r>
            <a:r>
              <a:rPr lang="sv-SE" dirty="0" err="1"/>
              <a:t>reset</a:t>
            </a:r>
            <a:r>
              <a:rPr lang="sv-SE" dirty="0"/>
              <a:t> </a:t>
            </a:r>
            <a:r>
              <a:rPr lang="sv-SE" dirty="0" err="1"/>
              <a:t>every</a:t>
            </a:r>
            <a:r>
              <a:rPr lang="sv-SE" dirty="0"/>
              <a:t> </a:t>
            </a:r>
            <a:r>
              <a:rPr lang="sv-SE" dirty="0" err="1"/>
              <a:t>time</a:t>
            </a:r>
            <a:r>
              <a:rPr lang="sv-SE" dirty="0"/>
              <a:t> the </a:t>
            </a:r>
            <a:r>
              <a:rPr lang="sv-SE" dirty="0" err="1"/>
              <a:t>mac-address</a:t>
            </a:r>
            <a:r>
              <a:rPr lang="sv-SE" dirty="0"/>
              <a:t> is </a:t>
            </a:r>
            <a:r>
              <a:rPr lang="sv-SE" dirty="0" err="1"/>
              <a:t>found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If the </a:t>
            </a:r>
            <a:r>
              <a:rPr lang="sv-SE" dirty="0" err="1"/>
              <a:t>ttl</a:t>
            </a:r>
            <a:r>
              <a:rPr lang="sv-SE" dirty="0"/>
              <a:t> gets </a:t>
            </a:r>
            <a:r>
              <a:rPr lang="sv-SE" dirty="0" err="1"/>
              <a:t>below</a:t>
            </a:r>
            <a:r>
              <a:rPr lang="sv-SE" dirty="0"/>
              <a:t> </a:t>
            </a:r>
            <a:r>
              <a:rPr lang="sv-SE" dirty="0" err="1"/>
              <a:t>zero</a:t>
            </a:r>
            <a:r>
              <a:rPr lang="sv-SE" dirty="0"/>
              <a:t>, the </a:t>
            </a:r>
            <a:r>
              <a:rPr lang="sv-SE" dirty="0" err="1"/>
              <a:t>address</a:t>
            </a:r>
            <a:r>
              <a:rPr lang="sv-SE" dirty="0"/>
              <a:t> is </a:t>
            </a:r>
            <a:r>
              <a:rPr lang="sv-SE" dirty="0" err="1"/>
              <a:t>dropped</a:t>
            </a:r>
            <a:endParaRPr lang="sv-SE" dirty="0"/>
          </a:p>
        </p:txBody>
      </p:sp>
      <p:pic>
        <p:nvPicPr>
          <p:cNvPr id="8" name="Bildobjekt 7" descr="En bild som visar cirkel&#10;&#10;Automatiskt genererad beskrivning">
            <a:extLst>
              <a:ext uri="{FF2B5EF4-FFF2-40B4-BE49-F238E27FC236}">
                <a16:creationId xmlns:a16="http://schemas.microsoft.com/office/drawing/2014/main" id="{179838FC-C1C4-097E-8A17-8C8C683B5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848" y="1893045"/>
            <a:ext cx="3633285" cy="204372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Bildobjekt 8">
            <a:extLst>
              <a:ext uri="{FF2B5EF4-FFF2-40B4-BE49-F238E27FC236}">
                <a16:creationId xmlns:a16="http://schemas.microsoft.com/office/drawing/2014/main" id="{7C5DFBB4-607E-B8BE-1E25-D7B693C015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2337" y="4280645"/>
            <a:ext cx="1510305" cy="151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327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742" y="0"/>
            <a:ext cx="4730690" cy="1349051"/>
          </a:xfrm>
        </p:spPr>
        <p:txBody>
          <a:bodyPr/>
          <a:lstStyle/>
          <a:p>
            <a:r>
              <a:rPr lang="sv-SE" dirty="0"/>
              <a:t>The tasks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742" y="1325903"/>
            <a:ext cx="8825658" cy="201162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Movement</a:t>
            </a:r>
            <a:r>
              <a:rPr lang="sv-SE" dirty="0"/>
              <a:t> </a:t>
            </a:r>
            <a:r>
              <a:rPr lang="sv-SE" dirty="0" err="1"/>
              <a:t>monitoring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LED </a:t>
            </a:r>
            <a:r>
              <a:rPr lang="sv-SE" dirty="0" err="1"/>
              <a:t>indication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Wifi</a:t>
            </a:r>
            <a:r>
              <a:rPr lang="sv-SE" dirty="0"/>
              <a:t> packet </a:t>
            </a:r>
            <a:r>
              <a:rPr lang="sv-SE" dirty="0" err="1"/>
              <a:t>sniffer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Wifi</a:t>
            </a:r>
            <a:r>
              <a:rPr lang="sv-SE" dirty="0"/>
              <a:t> </a:t>
            </a:r>
            <a:r>
              <a:rPr lang="sv-SE" dirty="0" err="1"/>
              <a:t>client</a:t>
            </a:r>
            <a:r>
              <a:rPr lang="sv-SE" dirty="0"/>
              <a:t> &amp; </a:t>
            </a:r>
            <a:r>
              <a:rPr lang="sv-SE" dirty="0" err="1"/>
              <a:t>mqtt</a:t>
            </a:r>
            <a:endParaRPr lang="sv-SE" dirty="0"/>
          </a:p>
        </p:txBody>
      </p:sp>
      <p:pic>
        <p:nvPicPr>
          <p:cNvPr id="5" name="Bildobjekt 4" descr="En bild som visar diagram&#10;&#10;Automatiskt genererad beskrivning">
            <a:extLst>
              <a:ext uri="{FF2B5EF4-FFF2-40B4-BE49-F238E27FC236}">
                <a16:creationId xmlns:a16="http://schemas.microsoft.com/office/drawing/2014/main" id="{A1B7897D-E153-A348-6E59-E53F86E497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236" y="801122"/>
            <a:ext cx="1299360" cy="208629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Bildobjekt 6" descr="En bild som visar diagram&#10;&#10;Automatiskt genererad beskrivning">
            <a:extLst>
              <a:ext uri="{FF2B5EF4-FFF2-40B4-BE49-F238E27FC236}">
                <a16:creationId xmlns:a16="http://schemas.microsoft.com/office/drawing/2014/main" id="{2E7963E9-6864-9FE7-0F3B-6E80C03C0C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411" y="4523606"/>
            <a:ext cx="1317968" cy="20828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Bildobjekt 8" descr="En bild som visar diagram&#10;&#10;Automatiskt genererad beskrivning">
            <a:extLst>
              <a:ext uri="{FF2B5EF4-FFF2-40B4-BE49-F238E27FC236}">
                <a16:creationId xmlns:a16="http://schemas.microsoft.com/office/drawing/2014/main" id="{83A639C4-127B-12C5-BF13-F392E113BB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221" y="1446198"/>
            <a:ext cx="1181919" cy="231727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1" name="Bildobjekt 10" descr="En bild som visar diagram&#10;&#10;Automatiskt genererad beskrivning">
            <a:extLst>
              <a:ext uri="{FF2B5EF4-FFF2-40B4-BE49-F238E27FC236}">
                <a16:creationId xmlns:a16="http://schemas.microsoft.com/office/drawing/2014/main" id="{C53D45B6-E282-9003-7791-07F23116E0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109" y="4545376"/>
            <a:ext cx="1442305" cy="210083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cxnSp>
        <p:nvCxnSpPr>
          <p:cNvPr id="6" name="Rak koppling 5">
            <a:extLst>
              <a:ext uri="{FF2B5EF4-FFF2-40B4-BE49-F238E27FC236}">
                <a16:creationId xmlns:a16="http://schemas.microsoft.com/office/drawing/2014/main" id="{E99AF344-E3FF-1465-E44E-2549039AA6AB}"/>
              </a:ext>
            </a:extLst>
          </p:cNvPr>
          <p:cNvCxnSpPr>
            <a:cxnSpLocks/>
          </p:cNvCxnSpPr>
          <p:nvPr/>
        </p:nvCxnSpPr>
        <p:spPr>
          <a:xfrm flipV="1">
            <a:off x="3829538" y="742462"/>
            <a:ext cx="2375877" cy="781538"/>
          </a:xfrm>
          <a:prstGeom prst="line">
            <a:avLst/>
          </a:pr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textruta 12">
            <a:extLst>
              <a:ext uri="{FF2B5EF4-FFF2-40B4-BE49-F238E27FC236}">
                <a16:creationId xmlns:a16="http://schemas.microsoft.com/office/drawing/2014/main" id="{0E1E8341-4BAB-85BA-3351-182F10E8ABF7}"/>
              </a:ext>
            </a:extLst>
          </p:cNvPr>
          <p:cNvSpPr txBox="1"/>
          <p:nvPr/>
        </p:nvSpPr>
        <p:spPr>
          <a:xfrm>
            <a:off x="6290236" y="28194"/>
            <a:ext cx="1954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/>
              <a:t>Priority</a:t>
            </a:r>
            <a:r>
              <a:rPr lang="sv-SE" dirty="0"/>
              <a:t>: </a:t>
            </a:r>
            <a:r>
              <a:rPr lang="sv-SE" dirty="0" err="1"/>
              <a:t>High</a:t>
            </a:r>
            <a:endParaRPr lang="sv-SE" dirty="0"/>
          </a:p>
          <a:p>
            <a:r>
              <a:rPr lang="sv-SE" dirty="0" err="1"/>
              <a:t>Core</a:t>
            </a:r>
            <a:r>
              <a:rPr lang="sv-SE" dirty="0"/>
              <a:t>: --</a:t>
            </a:r>
          </a:p>
        </p:txBody>
      </p:sp>
      <p:sp>
        <p:nvSpPr>
          <p:cNvPr id="10" name="Frihandsfigur: Form 9">
            <a:extLst>
              <a:ext uri="{FF2B5EF4-FFF2-40B4-BE49-F238E27FC236}">
                <a16:creationId xmlns:a16="http://schemas.microsoft.com/office/drawing/2014/main" id="{01B1BCAA-00D7-3BB0-8F54-46A8300C21F5}"/>
              </a:ext>
            </a:extLst>
          </p:cNvPr>
          <p:cNvSpPr/>
          <p:nvPr/>
        </p:nvSpPr>
        <p:spPr>
          <a:xfrm>
            <a:off x="2735385" y="1886118"/>
            <a:ext cx="6307015" cy="1582586"/>
          </a:xfrm>
          <a:custGeom>
            <a:avLst/>
            <a:gdLst>
              <a:gd name="connsiteX0" fmla="*/ 0 w 6080369"/>
              <a:gd name="connsiteY0" fmla="*/ 75544 h 1582586"/>
              <a:gd name="connsiteX1" fmla="*/ 945661 w 6080369"/>
              <a:gd name="connsiteY1" fmla="*/ 169328 h 1582586"/>
              <a:gd name="connsiteX2" fmla="*/ 3446584 w 6080369"/>
              <a:gd name="connsiteY2" fmla="*/ 1568282 h 1582586"/>
              <a:gd name="connsiteX3" fmla="*/ 6080369 w 6080369"/>
              <a:gd name="connsiteY3" fmla="*/ 880528 h 1582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0369" h="1582586">
                <a:moveTo>
                  <a:pt x="0" y="75544"/>
                </a:moveTo>
                <a:cubicBezTo>
                  <a:pt x="185615" y="-1959"/>
                  <a:pt x="371230" y="-79462"/>
                  <a:pt x="945661" y="169328"/>
                </a:cubicBezTo>
                <a:cubicBezTo>
                  <a:pt x="1520092" y="418118"/>
                  <a:pt x="2590799" y="1449749"/>
                  <a:pt x="3446584" y="1568282"/>
                </a:cubicBezTo>
                <a:cubicBezTo>
                  <a:pt x="4302369" y="1686815"/>
                  <a:pt x="5629682" y="1034231"/>
                  <a:pt x="6080369" y="880528"/>
                </a:cubicBezTo>
              </a:path>
            </a:pathLst>
          </a:cu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7CB8939A-4373-89C2-440D-9F2D98592EC3}"/>
              </a:ext>
            </a:extLst>
          </p:cNvPr>
          <p:cNvSpPr txBox="1"/>
          <p:nvPr/>
        </p:nvSpPr>
        <p:spPr>
          <a:xfrm>
            <a:off x="8895713" y="688343"/>
            <a:ext cx="1954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/>
              <a:t>Priority</a:t>
            </a:r>
            <a:r>
              <a:rPr lang="sv-SE" dirty="0"/>
              <a:t>: </a:t>
            </a:r>
            <a:r>
              <a:rPr lang="sv-SE" dirty="0" err="1"/>
              <a:t>Low</a:t>
            </a:r>
            <a:endParaRPr lang="sv-SE" dirty="0"/>
          </a:p>
          <a:p>
            <a:r>
              <a:rPr lang="sv-SE" dirty="0" err="1"/>
              <a:t>Core</a:t>
            </a:r>
            <a:r>
              <a:rPr lang="sv-SE" dirty="0"/>
              <a:t>: 0</a:t>
            </a:r>
          </a:p>
        </p:txBody>
      </p:sp>
      <p:sp>
        <p:nvSpPr>
          <p:cNvPr id="4" name="textruta 3">
            <a:extLst>
              <a:ext uri="{FF2B5EF4-FFF2-40B4-BE49-F238E27FC236}">
                <a16:creationId xmlns:a16="http://schemas.microsoft.com/office/drawing/2014/main" id="{DC3E20B8-99A2-EB41-EF6A-E698BB48498A}"/>
              </a:ext>
            </a:extLst>
          </p:cNvPr>
          <p:cNvSpPr txBox="1"/>
          <p:nvPr/>
        </p:nvSpPr>
        <p:spPr>
          <a:xfrm>
            <a:off x="8587005" y="3806028"/>
            <a:ext cx="1954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/>
              <a:t>Priority</a:t>
            </a:r>
            <a:r>
              <a:rPr lang="sv-SE" dirty="0"/>
              <a:t>: Medium</a:t>
            </a:r>
          </a:p>
          <a:p>
            <a:r>
              <a:rPr lang="sv-SE" dirty="0" err="1"/>
              <a:t>Core</a:t>
            </a:r>
            <a:r>
              <a:rPr lang="sv-SE" dirty="0"/>
              <a:t>: 0</a:t>
            </a:r>
          </a:p>
        </p:txBody>
      </p:sp>
      <p:cxnSp>
        <p:nvCxnSpPr>
          <p:cNvPr id="16" name="Rak koppling 15">
            <a:extLst>
              <a:ext uri="{FF2B5EF4-FFF2-40B4-BE49-F238E27FC236}">
                <a16:creationId xmlns:a16="http://schemas.microsoft.com/office/drawing/2014/main" id="{48936D40-97C4-AE63-190D-5A52D64E9B9F}"/>
              </a:ext>
            </a:extLst>
          </p:cNvPr>
          <p:cNvCxnSpPr/>
          <p:nvPr/>
        </p:nvCxnSpPr>
        <p:spPr>
          <a:xfrm>
            <a:off x="3173046" y="2407138"/>
            <a:ext cx="5502031" cy="2297724"/>
          </a:xfrm>
          <a:prstGeom prst="line">
            <a:avLst/>
          </a:pr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" name="Rak koppling 13">
            <a:extLst>
              <a:ext uri="{FF2B5EF4-FFF2-40B4-BE49-F238E27FC236}">
                <a16:creationId xmlns:a16="http://schemas.microsoft.com/office/drawing/2014/main" id="{ECC85E2D-44EE-AC6E-75F6-898206C7DDF8}"/>
              </a:ext>
            </a:extLst>
          </p:cNvPr>
          <p:cNvCxnSpPr/>
          <p:nvPr/>
        </p:nvCxnSpPr>
        <p:spPr>
          <a:xfrm>
            <a:off x="3040185" y="2954215"/>
            <a:ext cx="1999924" cy="1569391"/>
          </a:xfrm>
          <a:prstGeom prst="line">
            <a:avLst/>
          </a:pr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textruta 14">
            <a:extLst>
              <a:ext uri="{FF2B5EF4-FFF2-40B4-BE49-F238E27FC236}">
                <a16:creationId xmlns:a16="http://schemas.microsoft.com/office/drawing/2014/main" id="{D19FF6F9-8D1F-CAB6-1077-2FA50B8D313B}"/>
              </a:ext>
            </a:extLst>
          </p:cNvPr>
          <p:cNvSpPr txBox="1"/>
          <p:nvPr/>
        </p:nvSpPr>
        <p:spPr>
          <a:xfrm>
            <a:off x="4911394" y="3830822"/>
            <a:ext cx="1954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/>
              <a:t>Priority</a:t>
            </a:r>
            <a:r>
              <a:rPr lang="sv-SE" dirty="0"/>
              <a:t>: Medium</a:t>
            </a:r>
          </a:p>
          <a:p>
            <a:r>
              <a:rPr lang="sv-SE" dirty="0" err="1"/>
              <a:t>Core</a:t>
            </a:r>
            <a:r>
              <a:rPr lang="sv-SE" dirty="0"/>
              <a:t>: 0</a:t>
            </a:r>
          </a:p>
        </p:txBody>
      </p:sp>
    </p:spTree>
    <p:extLst>
      <p:ext uri="{BB962C8B-B14F-4D97-AF65-F5344CB8AC3E}">
        <p14:creationId xmlns:p14="http://schemas.microsoft.com/office/powerpoint/2010/main" val="4262891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0" grpId="0" animBg="1"/>
      <p:bldP spid="12" grpId="0"/>
      <p:bldP spid="4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365" y="589696"/>
            <a:ext cx="5029969" cy="1673078"/>
          </a:xfrm>
        </p:spPr>
        <p:txBody>
          <a:bodyPr/>
          <a:lstStyle/>
          <a:p>
            <a:r>
              <a:rPr lang="sv-SE" dirty="0"/>
              <a:t>The </a:t>
            </a:r>
            <a:r>
              <a:rPr lang="sv-SE" dirty="0" err="1"/>
              <a:t>device</a:t>
            </a:r>
            <a:endParaRPr lang="sv-SE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365" y="3269824"/>
            <a:ext cx="8825658" cy="1175158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Fitted</a:t>
            </a:r>
            <a:r>
              <a:rPr lang="sv-SE" dirty="0"/>
              <a:t> </a:t>
            </a:r>
            <a:r>
              <a:rPr lang="sv-SE" dirty="0" err="1"/>
              <a:t>into</a:t>
            </a:r>
            <a:r>
              <a:rPr lang="sv-SE" dirty="0"/>
              <a:t> </a:t>
            </a:r>
            <a:r>
              <a:rPr lang="sv-SE" dirty="0" err="1"/>
              <a:t>connection</a:t>
            </a:r>
            <a:r>
              <a:rPr lang="sv-SE" dirty="0"/>
              <a:t> box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Had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a </a:t>
            </a:r>
            <a:r>
              <a:rPr lang="sv-SE" dirty="0" err="1"/>
              <a:t>button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Higher</a:t>
            </a:r>
            <a:r>
              <a:rPr lang="sv-SE" dirty="0"/>
              <a:t> </a:t>
            </a:r>
            <a:r>
              <a:rPr lang="sv-SE" dirty="0" err="1"/>
              <a:t>power</a:t>
            </a:r>
            <a:r>
              <a:rPr lang="sv-SE" dirty="0"/>
              <a:t> </a:t>
            </a:r>
            <a:r>
              <a:rPr lang="sv-SE" dirty="0" err="1"/>
              <a:t>consumption</a:t>
            </a:r>
            <a:r>
              <a:rPr lang="sv-SE" dirty="0"/>
              <a:t> </a:t>
            </a:r>
            <a:r>
              <a:rPr lang="sv-SE" dirty="0" err="1"/>
              <a:t>than</a:t>
            </a:r>
            <a:r>
              <a:rPr lang="sv-SE" dirty="0"/>
              <a:t> </a:t>
            </a:r>
            <a:r>
              <a:rPr lang="sv-SE" dirty="0" err="1"/>
              <a:t>expected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dirty="0"/>
          </a:p>
        </p:txBody>
      </p:sp>
      <p:pic>
        <p:nvPicPr>
          <p:cNvPr id="5" name="Bildobjekt 4" descr="En bild som visar inomhus, redskap&#10;&#10;Automatiskt genererad beskrivning">
            <a:extLst>
              <a:ext uri="{FF2B5EF4-FFF2-40B4-BE49-F238E27FC236}">
                <a16:creationId xmlns:a16="http://schemas.microsoft.com/office/drawing/2014/main" id="{6B77B0CD-7E9D-00BA-2ED2-C7208F091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754" y="589696"/>
            <a:ext cx="2707369" cy="241231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Bildobjekt 8">
            <a:extLst>
              <a:ext uri="{FF2B5EF4-FFF2-40B4-BE49-F238E27FC236}">
                <a16:creationId xmlns:a16="http://schemas.microsoft.com/office/drawing/2014/main" id="{7C50DF7F-92E6-DD76-4049-7F1D6D3CE8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993" y="4712800"/>
            <a:ext cx="5503537" cy="164811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1" name="Bildobjekt 10" descr="En bild som visar diagram&#10;&#10;Automatiskt genererad beskrivning">
            <a:extLst>
              <a:ext uri="{FF2B5EF4-FFF2-40B4-BE49-F238E27FC236}">
                <a16:creationId xmlns:a16="http://schemas.microsoft.com/office/drawing/2014/main" id="{B576D803-37C0-563C-3758-11CDBDACD1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0963" y="1469057"/>
            <a:ext cx="3343467" cy="185748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131755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374" y="648458"/>
            <a:ext cx="4352142" cy="1447618"/>
          </a:xfrm>
        </p:spPr>
        <p:txBody>
          <a:bodyPr/>
          <a:lstStyle/>
          <a:p>
            <a:r>
              <a:rPr lang="sv-SE" dirty="0"/>
              <a:t>Positive </a:t>
            </a:r>
            <a:r>
              <a:rPr lang="sv-SE" dirty="0" err="1"/>
              <a:t>results</a:t>
            </a:r>
            <a:endParaRPr lang="sv-SE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406" y="2036746"/>
            <a:ext cx="5174256" cy="62830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Walking in and </a:t>
            </a:r>
            <a:r>
              <a:rPr lang="sv-SE" dirty="0" err="1"/>
              <a:t>out</a:t>
            </a:r>
            <a:r>
              <a:rPr lang="sv-SE" dirty="0"/>
              <a:t> ten </a:t>
            </a:r>
            <a:r>
              <a:rPr lang="sv-SE" dirty="0" err="1"/>
              <a:t>times</a:t>
            </a:r>
            <a:endParaRPr lang="sv-SE" dirty="0"/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772BA5AA-7047-43D8-5761-4FD37402EE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374" y="1144019"/>
            <a:ext cx="4772364" cy="1447618"/>
          </a:xfrm>
          <a:prstGeom prst="rect">
            <a:avLst/>
          </a:prstGeom>
        </p:spPr>
      </p:pic>
      <p:pic>
        <p:nvPicPr>
          <p:cNvPr id="7" name="Bildobjekt 6">
            <a:extLst>
              <a:ext uri="{FF2B5EF4-FFF2-40B4-BE49-F238E27FC236}">
                <a16:creationId xmlns:a16="http://schemas.microsoft.com/office/drawing/2014/main" id="{08D4BC41-46A2-912F-2A7E-939F28BD18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8" t="8652" r="1194" b="12572"/>
          <a:stretch/>
        </p:blipFill>
        <p:spPr>
          <a:xfrm>
            <a:off x="6372374" y="3022252"/>
            <a:ext cx="4772364" cy="1516184"/>
          </a:xfrm>
          <a:prstGeom prst="rect">
            <a:avLst/>
          </a:prstGeom>
        </p:spPr>
      </p:pic>
      <p:sp>
        <p:nvSpPr>
          <p:cNvPr id="8" name="Underrubrik 2">
            <a:extLst>
              <a:ext uri="{FF2B5EF4-FFF2-40B4-BE49-F238E27FC236}">
                <a16:creationId xmlns:a16="http://schemas.microsoft.com/office/drawing/2014/main" id="{78AD86C8-CD9E-A951-ED08-696CDEDBA980}"/>
              </a:ext>
            </a:extLst>
          </p:cNvPr>
          <p:cNvSpPr txBox="1">
            <a:spLocks/>
          </p:cNvSpPr>
          <p:nvPr/>
        </p:nvSpPr>
        <p:spPr>
          <a:xfrm>
            <a:off x="343406" y="3466194"/>
            <a:ext cx="5174256" cy="628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Running</a:t>
            </a:r>
            <a:r>
              <a:rPr lang="sv-SE" dirty="0"/>
              <a:t> in and </a:t>
            </a:r>
            <a:r>
              <a:rPr lang="sv-SE" dirty="0" err="1"/>
              <a:t>out</a:t>
            </a:r>
            <a:r>
              <a:rPr lang="sv-SE" dirty="0"/>
              <a:t> </a:t>
            </a:r>
            <a:r>
              <a:rPr lang="sv-SE" dirty="0" err="1"/>
              <a:t>five</a:t>
            </a:r>
            <a:r>
              <a:rPr lang="sv-SE" dirty="0"/>
              <a:t> </a:t>
            </a:r>
            <a:r>
              <a:rPr lang="sv-SE" dirty="0" err="1"/>
              <a:t>times</a:t>
            </a:r>
            <a:endParaRPr lang="sv-SE" dirty="0"/>
          </a:p>
        </p:txBody>
      </p:sp>
      <p:sp>
        <p:nvSpPr>
          <p:cNvPr id="9" name="Underrubrik 2">
            <a:extLst>
              <a:ext uri="{FF2B5EF4-FFF2-40B4-BE49-F238E27FC236}">
                <a16:creationId xmlns:a16="http://schemas.microsoft.com/office/drawing/2014/main" id="{8BDC006D-B870-020E-2AA1-AB081F6EC524}"/>
              </a:ext>
            </a:extLst>
          </p:cNvPr>
          <p:cNvSpPr txBox="1">
            <a:spLocks/>
          </p:cNvSpPr>
          <p:nvPr/>
        </p:nvSpPr>
        <p:spPr>
          <a:xfrm>
            <a:off x="343406" y="5523943"/>
            <a:ext cx="5174256" cy="628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Walking in and </a:t>
            </a:r>
            <a:r>
              <a:rPr lang="sv-SE" dirty="0" err="1"/>
              <a:t>out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boiler in hand </a:t>
            </a:r>
            <a:r>
              <a:rPr lang="sv-SE" dirty="0" err="1"/>
              <a:t>four</a:t>
            </a:r>
            <a:r>
              <a:rPr lang="sv-SE" dirty="0"/>
              <a:t> </a:t>
            </a:r>
            <a:r>
              <a:rPr lang="sv-SE" dirty="0" err="1"/>
              <a:t>times</a:t>
            </a:r>
            <a:endParaRPr lang="sv-SE" dirty="0"/>
          </a:p>
        </p:txBody>
      </p:sp>
      <p:pic>
        <p:nvPicPr>
          <p:cNvPr id="11" name="Bildobjekt 10">
            <a:extLst>
              <a:ext uri="{FF2B5EF4-FFF2-40B4-BE49-F238E27FC236}">
                <a16:creationId xmlns:a16="http://schemas.microsoft.com/office/drawing/2014/main" id="{19B75589-1F8B-FFA6-F806-35799DA9560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229"/>
          <a:stretch/>
        </p:blipFill>
        <p:spPr>
          <a:xfrm>
            <a:off x="6372374" y="4986216"/>
            <a:ext cx="4773143" cy="14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33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111" y="484867"/>
            <a:ext cx="5029969" cy="1673078"/>
          </a:xfrm>
        </p:spPr>
        <p:txBody>
          <a:bodyPr/>
          <a:lstStyle/>
          <a:p>
            <a:r>
              <a:rPr lang="sv-SE" dirty="0"/>
              <a:t>Negative </a:t>
            </a:r>
            <a:r>
              <a:rPr lang="sv-SE" dirty="0" err="1"/>
              <a:t>results</a:t>
            </a:r>
            <a:endParaRPr lang="sv-SE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406" y="2524368"/>
            <a:ext cx="5174256" cy="62830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Walking in and </a:t>
            </a:r>
            <a:r>
              <a:rPr lang="sv-SE" dirty="0" err="1"/>
              <a:t>out</a:t>
            </a:r>
            <a:r>
              <a:rPr lang="sv-SE" dirty="0"/>
              <a:t> </a:t>
            </a:r>
            <a:r>
              <a:rPr lang="sv-SE" dirty="0" err="1"/>
              <a:t>five</a:t>
            </a:r>
            <a:r>
              <a:rPr lang="sv-SE" dirty="0"/>
              <a:t> </a:t>
            </a:r>
            <a:r>
              <a:rPr lang="sv-SE" dirty="0" err="1"/>
              <a:t>times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hat and jacket</a:t>
            </a:r>
          </a:p>
        </p:txBody>
      </p:sp>
      <p:sp>
        <p:nvSpPr>
          <p:cNvPr id="8" name="Underrubrik 2">
            <a:extLst>
              <a:ext uri="{FF2B5EF4-FFF2-40B4-BE49-F238E27FC236}">
                <a16:creationId xmlns:a16="http://schemas.microsoft.com/office/drawing/2014/main" id="{78AD86C8-CD9E-A951-ED08-696CDEDBA980}"/>
              </a:ext>
            </a:extLst>
          </p:cNvPr>
          <p:cNvSpPr txBox="1">
            <a:spLocks/>
          </p:cNvSpPr>
          <p:nvPr/>
        </p:nvSpPr>
        <p:spPr>
          <a:xfrm>
            <a:off x="343406" y="3878805"/>
            <a:ext cx="5174256" cy="628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Walking </a:t>
            </a:r>
            <a:r>
              <a:rPr lang="sv-SE" dirty="0" err="1"/>
              <a:t>but</a:t>
            </a:r>
            <a:r>
              <a:rPr lang="sv-SE" dirty="0"/>
              <a:t> </a:t>
            </a:r>
            <a:r>
              <a:rPr lang="sv-SE" dirty="0" err="1"/>
              <a:t>stopping</a:t>
            </a:r>
            <a:r>
              <a:rPr lang="sv-SE" dirty="0"/>
              <a:t> under sensor for ten </a:t>
            </a:r>
            <a:r>
              <a:rPr lang="sv-SE" dirty="0" err="1"/>
              <a:t>seconds</a:t>
            </a:r>
            <a:r>
              <a:rPr lang="sv-SE" dirty="0"/>
              <a:t> </a:t>
            </a:r>
            <a:r>
              <a:rPr lang="sv-SE" dirty="0" err="1"/>
              <a:t>then</a:t>
            </a:r>
            <a:r>
              <a:rPr lang="sv-SE" dirty="0"/>
              <a:t> </a:t>
            </a:r>
            <a:r>
              <a:rPr lang="sv-SE" dirty="0" err="1"/>
              <a:t>continue</a:t>
            </a:r>
            <a:r>
              <a:rPr lang="sv-SE" dirty="0"/>
              <a:t> (</a:t>
            </a:r>
            <a:r>
              <a:rPr lang="sv-SE" dirty="0" err="1"/>
              <a:t>five</a:t>
            </a:r>
            <a:r>
              <a:rPr lang="sv-SE" dirty="0"/>
              <a:t> </a:t>
            </a:r>
            <a:r>
              <a:rPr lang="sv-SE" dirty="0" err="1"/>
              <a:t>times</a:t>
            </a:r>
            <a:r>
              <a:rPr lang="sv-SE" dirty="0"/>
              <a:t>)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A0600C77-5302-1B7D-3E1C-F17B2B3A7C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" t="13346" r="5646" b="13889"/>
          <a:stretch/>
        </p:blipFill>
        <p:spPr>
          <a:xfrm>
            <a:off x="6525847" y="1687978"/>
            <a:ext cx="4772364" cy="1464690"/>
          </a:xfrm>
          <a:prstGeom prst="rect">
            <a:avLst/>
          </a:prstGeom>
        </p:spPr>
      </p:pic>
      <p:pic>
        <p:nvPicPr>
          <p:cNvPr id="12" name="Bildobjekt 11" descr="En bild som visar diagram&#10;&#10;Automatiskt genererad beskrivning">
            <a:extLst>
              <a:ext uri="{FF2B5EF4-FFF2-40B4-BE49-F238E27FC236}">
                <a16:creationId xmlns:a16="http://schemas.microsoft.com/office/drawing/2014/main" id="{ADB4091E-C88D-5E4A-CA45-17B50CA33E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58"/>
          <a:stretch/>
        </p:blipFill>
        <p:spPr>
          <a:xfrm>
            <a:off x="6525847" y="3537223"/>
            <a:ext cx="4772364" cy="131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051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110" y="-51153"/>
            <a:ext cx="5029969" cy="1673078"/>
          </a:xfrm>
        </p:spPr>
        <p:txBody>
          <a:bodyPr/>
          <a:lstStyle/>
          <a:p>
            <a:r>
              <a:rPr lang="sv-SE" dirty="0"/>
              <a:t>Wi-Fi </a:t>
            </a:r>
            <a:r>
              <a:rPr lang="sv-SE" dirty="0" err="1"/>
              <a:t>result</a:t>
            </a:r>
            <a:endParaRPr lang="sv-SE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7" y="2387135"/>
            <a:ext cx="5174256" cy="628300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Reception is </a:t>
            </a:r>
            <a:r>
              <a:rPr lang="sv-SE" dirty="0" err="1"/>
              <a:t>too</a:t>
            </a:r>
            <a:r>
              <a:rPr lang="sv-SE" dirty="0"/>
              <a:t> strong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Improvement</a:t>
            </a:r>
            <a:r>
              <a:rPr lang="sv-SE" dirty="0"/>
              <a:t>: </a:t>
            </a:r>
            <a:r>
              <a:rPr lang="sv-SE" dirty="0" err="1"/>
              <a:t>add</a:t>
            </a:r>
            <a:r>
              <a:rPr lang="sv-SE" dirty="0"/>
              <a:t> </a:t>
            </a:r>
            <a:r>
              <a:rPr lang="sv-SE" dirty="0" err="1"/>
              <a:t>rssi</a:t>
            </a:r>
            <a:r>
              <a:rPr lang="sv-SE" dirty="0"/>
              <a:t> </a:t>
            </a:r>
            <a:r>
              <a:rPr lang="sv-SE" dirty="0" err="1"/>
              <a:t>controll</a:t>
            </a:r>
            <a:endParaRPr lang="sv-SE" dirty="0"/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3F1C8786-CB59-B06B-CEB3-2C754E851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1807" y="2278959"/>
            <a:ext cx="7794082" cy="23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8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2876" y="1162641"/>
            <a:ext cx="8825658" cy="5281021"/>
          </a:xfrm>
        </p:spPr>
        <p:txBody>
          <a:bodyPr>
            <a:normAutofit/>
          </a:bodyPr>
          <a:lstStyle/>
          <a:p>
            <a:r>
              <a:rPr lang="sv-SE" dirty="0" err="1"/>
              <a:t>Why</a:t>
            </a:r>
            <a:r>
              <a:rPr lang="sv-SE" dirty="0"/>
              <a:t> </a:t>
            </a:r>
            <a:r>
              <a:rPr lang="sv-SE" dirty="0" err="1"/>
              <a:t>collect</a:t>
            </a:r>
            <a:r>
              <a:rPr lang="sv-SE" dirty="0"/>
              <a:t> </a:t>
            </a:r>
            <a:r>
              <a:rPr lang="sv-SE" dirty="0" err="1"/>
              <a:t>this</a:t>
            </a:r>
            <a:r>
              <a:rPr lang="sv-SE" dirty="0"/>
              <a:t> data?</a:t>
            </a:r>
          </a:p>
          <a:p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Staff planning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investment </a:t>
            </a:r>
            <a:r>
              <a:rPr lang="sv-SE" dirty="0" err="1"/>
              <a:t>validation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Cleaning</a:t>
            </a:r>
            <a:r>
              <a:rPr lang="sv-SE" dirty="0"/>
              <a:t> services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Resource</a:t>
            </a:r>
            <a:r>
              <a:rPr lang="sv-SE" dirty="0"/>
              <a:t> planning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E166FCEA-8D31-5C92-4173-54EA4C496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717" y="2772367"/>
            <a:ext cx="4601584" cy="307385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074" name="Picture 2" descr="Östberga fritidsgård - Stockholms stad">
            <a:extLst>
              <a:ext uri="{FF2B5EF4-FFF2-40B4-BE49-F238E27FC236}">
                <a16:creationId xmlns:a16="http://schemas.microsoft.com/office/drawing/2014/main" id="{29B3320A-F77D-B113-A321-CD8EA7CA53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477" y="414337"/>
            <a:ext cx="2857500" cy="160972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1560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160" y="-416182"/>
            <a:ext cx="8129170" cy="3013171"/>
          </a:xfrm>
        </p:spPr>
        <p:txBody>
          <a:bodyPr/>
          <a:lstStyle/>
          <a:p>
            <a:r>
              <a:rPr lang="sv-SE" dirty="0"/>
              <a:t>Modern </a:t>
            </a:r>
            <a:r>
              <a:rPr lang="sv-SE" dirty="0" err="1"/>
              <a:t>applications</a:t>
            </a:r>
            <a:endParaRPr lang="sv-SE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131893"/>
            <a:ext cx="8825658" cy="8614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Camera </a:t>
            </a:r>
            <a:r>
              <a:rPr lang="sv-SE" dirty="0" err="1"/>
              <a:t>stream</a:t>
            </a:r>
            <a:r>
              <a:rPr lang="sv-SE" dirty="0"/>
              <a:t> </a:t>
            </a:r>
            <a:r>
              <a:rPr lang="sv-SE" dirty="0" err="1"/>
              <a:t>connected</a:t>
            </a:r>
            <a:r>
              <a:rPr lang="sv-SE" dirty="0"/>
              <a:t> to computer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Ai </a:t>
            </a:r>
            <a:r>
              <a:rPr lang="sv-SE" dirty="0" err="1"/>
              <a:t>scans</a:t>
            </a:r>
            <a:r>
              <a:rPr lang="sv-SE" dirty="0"/>
              <a:t> video and </a:t>
            </a:r>
            <a:r>
              <a:rPr lang="sv-SE" dirty="0" err="1"/>
              <a:t>counts</a:t>
            </a:r>
            <a:endParaRPr lang="sv-SE" dirty="0"/>
          </a:p>
        </p:txBody>
      </p:sp>
      <p:pic>
        <p:nvPicPr>
          <p:cNvPr id="2050" name="Picture 2" descr="Övervakningskamera attrapp">
            <a:extLst>
              <a:ext uri="{FF2B5EF4-FFF2-40B4-BE49-F238E27FC236}">
                <a16:creationId xmlns:a16="http://schemas.microsoft.com/office/drawing/2014/main" id="{8C8DEEBD-724B-85E9-3467-E8C4CC9C4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5355" y="598035"/>
            <a:ext cx="2619375" cy="174307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I-explosionen har fått fart på etik-diskussionen - Computer Sweden">
            <a:extLst>
              <a:ext uri="{FF2B5EF4-FFF2-40B4-BE49-F238E27FC236}">
                <a16:creationId xmlns:a16="http://schemas.microsoft.com/office/drawing/2014/main" id="{A6436818-AD6F-B36E-047D-B91FF8E91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113" y="3131893"/>
            <a:ext cx="4397959" cy="247493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Underrubrik 2">
            <a:extLst>
              <a:ext uri="{FF2B5EF4-FFF2-40B4-BE49-F238E27FC236}">
                <a16:creationId xmlns:a16="http://schemas.microsoft.com/office/drawing/2014/main" id="{D1ABEF50-8F99-8A5B-9910-748F235779AD}"/>
              </a:ext>
            </a:extLst>
          </p:cNvPr>
          <p:cNvSpPr txBox="1">
            <a:spLocks/>
          </p:cNvSpPr>
          <p:nvPr/>
        </p:nvSpPr>
        <p:spPr>
          <a:xfrm>
            <a:off x="0" y="4413669"/>
            <a:ext cx="8825658" cy="214841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sv-SE" dirty="0" err="1"/>
              <a:t>Cons</a:t>
            </a:r>
            <a:r>
              <a:rPr lang="sv-SE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Cameras </a:t>
            </a:r>
            <a:r>
              <a:rPr lang="sv-SE" dirty="0" err="1"/>
              <a:t>are</a:t>
            </a:r>
            <a:r>
              <a:rPr lang="sv-SE" dirty="0"/>
              <a:t> not </a:t>
            </a:r>
            <a:r>
              <a:rPr lang="sv-SE" dirty="0" err="1"/>
              <a:t>allowed</a:t>
            </a:r>
            <a:r>
              <a:rPr lang="sv-SE" dirty="0"/>
              <a:t> </a:t>
            </a:r>
            <a:r>
              <a:rPr lang="sv-SE" dirty="0" err="1"/>
              <a:t>everywhere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Feeling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always</a:t>
            </a:r>
            <a:r>
              <a:rPr lang="sv-SE" dirty="0"/>
              <a:t> </a:t>
            </a:r>
            <a:r>
              <a:rPr lang="sv-SE" dirty="0" err="1"/>
              <a:t>beeing</a:t>
            </a:r>
            <a:r>
              <a:rPr lang="sv-SE" dirty="0"/>
              <a:t> </a:t>
            </a:r>
            <a:r>
              <a:rPr lang="sv-SE" dirty="0" err="1"/>
              <a:t>watched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Requires</a:t>
            </a:r>
            <a:r>
              <a:rPr lang="sv-SE" dirty="0"/>
              <a:t> </a:t>
            </a:r>
            <a:r>
              <a:rPr lang="sv-SE" dirty="0" err="1"/>
              <a:t>powerful</a:t>
            </a:r>
            <a:r>
              <a:rPr lang="sv-SE" dirty="0"/>
              <a:t> and </a:t>
            </a:r>
            <a:r>
              <a:rPr lang="sv-SE" dirty="0" err="1"/>
              <a:t>expensive</a:t>
            </a:r>
            <a:r>
              <a:rPr lang="sv-SE" dirty="0"/>
              <a:t> hardware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670992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760" y="0"/>
            <a:ext cx="8825658" cy="3329581"/>
          </a:xfrm>
        </p:spPr>
        <p:txBody>
          <a:bodyPr/>
          <a:lstStyle/>
          <a:p>
            <a:r>
              <a:rPr lang="sv-SE" dirty="0"/>
              <a:t>AMG8833 IR </a:t>
            </a:r>
            <a:r>
              <a:rPr lang="sv-SE" dirty="0" err="1"/>
              <a:t>Thermal</a:t>
            </a:r>
            <a:r>
              <a:rPr lang="sv-SE" dirty="0"/>
              <a:t> Camera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760" y="4341366"/>
            <a:ext cx="8825658" cy="8614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Returns</a:t>
            </a:r>
            <a:r>
              <a:rPr lang="sv-SE" dirty="0"/>
              <a:t> Array </a:t>
            </a:r>
            <a:r>
              <a:rPr lang="sv-SE" dirty="0" err="1"/>
              <a:t>with</a:t>
            </a:r>
            <a:r>
              <a:rPr lang="sv-SE" dirty="0"/>
              <a:t> 64 </a:t>
            </a:r>
            <a:r>
              <a:rPr lang="sv-SE" dirty="0" err="1"/>
              <a:t>temperatures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”</a:t>
            </a:r>
            <a:r>
              <a:rPr lang="sv-SE" dirty="0" err="1"/>
              <a:t>Can</a:t>
            </a:r>
            <a:r>
              <a:rPr lang="sv-SE" dirty="0"/>
              <a:t> </a:t>
            </a:r>
            <a:r>
              <a:rPr lang="sv-SE" dirty="0" err="1"/>
              <a:t>detect</a:t>
            </a:r>
            <a:r>
              <a:rPr lang="sv-SE" dirty="0"/>
              <a:t> a human from a </a:t>
            </a:r>
            <a:r>
              <a:rPr lang="sv-SE" dirty="0" err="1"/>
              <a:t>distance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up</a:t>
            </a:r>
            <a:r>
              <a:rPr lang="sv-SE" dirty="0"/>
              <a:t> to 7 meters”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2B5FFB6-6B69-B443-B06B-71A35DEE8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858" y="526522"/>
            <a:ext cx="3976217" cy="2889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Bildobjekt 4" descr="En bild som visar text, klocka, mörkt&#10;&#10;Automatiskt genererad beskrivning">
            <a:extLst>
              <a:ext uri="{FF2B5EF4-FFF2-40B4-BE49-F238E27FC236}">
                <a16:creationId xmlns:a16="http://schemas.microsoft.com/office/drawing/2014/main" id="{C7C1F7EF-3B2D-3325-9B29-BC9EF12BB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418" y="3343790"/>
            <a:ext cx="3061792" cy="364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142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0143" y="577236"/>
            <a:ext cx="7408101" cy="2436517"/>
          </a:xfrm>
        </p:spPr>
        <p:txBody>
          <a:bodyPr/>
          <a:lstStyle/>
          <a:p>
            <a:r>
              <a:rPr lang="sv-SE" dirty="0" err="1"/>
              <a:t>Sence</a:t>
            </a:r>
            <a:r>
              <a:rPr lang="sv-SE" dirty="0"/>
              <a:t> </a:t>
            </a:r>
            <a:r>
              <a:rPr lang="sv-SE" dirty="0" err="1"/>
              <a:t>movement</a:t>
            </a:r>
            <a:endParaRPr lang="sv-SE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847" y="3444462"/>
            <a:ext cx="8825658" cy="8614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Divided</a:t>
            </a:r>
            <a:r>
              <a:rPr lang="sv-SE" dirty="0"/>
              <a:t> the 64 pixels </a:t>
            </a:r>
            <a:r>
              <a:rPr lang="sv-SE" dirty="0" err="1"/>
              <a:t>into</a:t>
            </a:r>
            <a:r>
              <a:rPr lang="sv-SE" dirty="0"/>
              <a:t> </a:t>
            </a:r>
            <a:r>
              <a:rPr lang="sv-SE" dirty="0" err="1"/>
              <a:t>two</a:t>
            </a:r>
            <a:r>
              <a:rPr lang="sv-SE" dirty="0"/>
              <a:t> </a:t>
            </a:r>
            <a:r>
              <a:rPr lang="sv-SE" dirty="0" err="1"/>
              <a:t>zones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Looks at </a:t>
            </a:r>
            <a:r>
              <a:rPr lang="sv-SE" dirty="0" err="1"/>
              <a:t>difference</a:t>
            </a:r>
            <a:r>
              <a:rPr lang="sv-SE" dirty="0"/>
              <a:t> in </a:t>
            </a:r>
            <a:r>
              <a:rPr lang="sv-SE" dirty="0" err="1"/>
              <a:t>average</a:t>
            </a:r>
            <a:r>
              <a:rPr lang="sv-SE" dirty="0"/>
              <a:t> </a:t>
            </a:r>
            <a:r>
              <a:rPr lang="sv-SE" dirty="0" err="1"/>
              <a:t>temperature</a:t>
            </a:r>
            <a:endParaRPr lang="sv-SE" dirty="0"/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FA5B2579-2848-8B53-FD88-8E08F7D788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8244" y="1571545"/>
            <a:ext cx="3896420" cy="4607253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769028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605" y="-68749"/>
            <a:ext cx="7408101" cy="2436517"/>
          </a:xfrm>
        </p:spPr>
        <p:txBody>
          <a:bodyPr/>
          <a:lstStyle/>
          <a:p>
            <a:r>
              <a:rPr lang="sv-SE" dirty="0" err="1"/>
              <a:t>Optimization</a:t>
            </a:r>
            <a:endParaRPr lang="sv-SE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605" y="2623847"/>
            <a:ext cx="8825658" cy="8614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By </a:t>
            </a:r>
            <a:r>
              <a:rPr lang="sv-SE" dirty="0" err="1"/>
              <a:t>using</a:t>
            </a:r>
            <a:r>
              <a:rPr lang="sv-SE" dirty="0"/>
              <a:t> </a:t>
            </a:r>
            <a:r>
              <a:rPr lang="sv-SE" dirty="0" err="1"/>
              <a:t>fewer</a:t>
            </a:r>
            <a:r>
              <a:rPr lang="sv-SE" dirty="0"/>
              <a:t> pixels the </a:t>
            </a:r>
            <a:r>
              <a:rPr lang="sv-SE" dirty="0" err="1"/>
              <a:t>zones</a:t>
            </a:r>
            <a:r>
              <a:rPr lang="sv-SE" dirty="0"/>
              <a:t> gets less </a:t>
            </a:r>
            <a:r>
              <a:rPr lang="sv-SE" dirty="0" err="1"/>
              <a:t>noice</a:t>
            </a:r>
            <a:endParaRPr lang="sv-SE" dirty="0"/>
          </a:p>
        </p:txBody>
      </p:sp>
      <p:pic>
        <p:nvPicPr>
          <p:cNvPr id="6" name="Bildobjekt 5" descr="En bild som visar text&#10;&#10;Automatiskt genererad beskrivning">
            <a:extLst>
              <a:ext uri="{FF2B5EF4-FFF2-40B4-BE49-F238E27FC236}">
                <a16:creationId xmlns:a16="http://schemas.microsoft.com/office/drawing/2014/main" id="{3ED9B44C-5D9C-41EC-ECF4-775B7CB7A2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92" r="11143"/>
          <a:stretch/>
        </p:blipFill>
        <p:spPr>
          <a:xfrm>
            <a:off x="7582663" y="3110522"/>
            <a:ext cx="2929029" cy="2359325"/>
          </a:xfrm>
          <a:prstGeom prst="rect">
            <a:avLst/>
          </a:prstGeom>
        </p:spPr>
      </p:pic>
      <p:sp>
        <p:nvSpPr>
          <p:cNvPr id="7" name="Pil: höger 6">
            <a:extLst>
              <a:ext uri="{FF2B5EF4-FFF2-40B4-BE49-F238E27FC236}">
                <a16:creationId xmlns:a16="http://schemas.microsoft.com/office/drawing/2014/main" id="{95DDF67E-55BA-6B69-5DB7-4C16A91D8E0B}"/>
              </a:ext>
            </a:extLst>
          </p:cNvPr>
          <p:cNvSpPr/>
          <p:nvPr/>
        </p:nvSpPr>
        <p:spPr>
          <a:xfrm>
            <a:off x="6406321" y="4036034"/>
            <a:ext cx="922215" cy="656493"/>
          </a:xfrm>
          <a:prstGeom prst="rightArrow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7C9C8D25-DDB6-BAE9-CB02-E35EF47E84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66481" y="3592853"/>
            <a:ext cx="1028571" cy="15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663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605" y="-68749"/>
            <a:ext cx="7408101" cy="2436517"/>
          </a:xfrm>
        </p:spPr>
        <p:txBody>
          <a:bodyPr/>
          <a:lstStyle/>
          <a:p>
            <a:r>
              <a:rPr lang="sv-SE" dirty="0" err="1"/>
              <a:t>Optimization</a:t>
            </a:r>
            <a:endParaRPr lang="sv-SE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605" y="2623847"/>
            <a:ext cx="8825658" cy="8614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Fine </a:t>
            </a:r>
            <a:r>
              <a:rPr lang="sv-SE" dirty="0" err="1"/>
              <a:t>tuning</a:t>
            </a:r>
            <a:r>
              <a:rPr lang="sv-SE" dirty="0"/>
              <a:t> </a:t>
            </a:r>
            <a:r>
              <a:rPr lang="sv-SE" dirty="0" err="1"/>
              <a:t>Temperature</a:t>
            </a:r>
            <a:r>
              <a:rPr lang="sv-SE" dirty="0"/>
              <a:t> </a:t>
            </a:r>
            <a:r>
              <a:rPr lang="sv-SE" dirty="0" err="1"/>
              <a:t>difference</a:t>
            </a:r>
            <a:r>
              <a:rPr lang="sv-SE" dirty="0"/>
              <a:t> limit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Depends</a:t>
            </a:r>
            <a:r>
              <a:rPr lang="sv-SE" dirty="0"/>
              <a:t> on </a:t>
            </a:r>
            <a:r>
              <a:rPr lang="sv-SE" dirty="0" err="1"/>
              <a:t>mounting</a:t>
            </a:r>
            <a:r>
              <a:rPr lang="sv-SE" dirty="0"/>
              <a:t> </a:t>
            </a:r>
            <a:r>
              <a:rPr lang="sv-SE" dirty="0" err="1"/>
              <a:t>location</a:t>
            </a:r>
            <a:endParaRPr lang="sv-SE" dirty="0"/>
          </a:p>
        </p:txBody>
      </p:sp>
      <p:pic>
        <p:nvPicPr>
          <p:cNvPr id="4" name="VID_20230308_140827">
            <a:hlinkClick r:id="" action="ppaction://media"/>
            <a:extLst>
              <a:ext uri="{FF2B5EF4-FFF2-40B4-BE49-F238E27FC236}">
                <a16:creationId xmlns:a16="http://schemas.microsoft.com/office/drawing/2014/main" id="{D28E4412-00CB-4795-03CF-CF1A25DAA6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8526" y="4485636"/>
            <a:ext cx="3098863" cy="17433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09E925B6-B430-D92E-4515-1D3FD1290FED}"/>
              </a:ext>
            </a:extLst>
          </p:cNvPr>
          <p:cNvSpPr txBox="1"/>
          <p:nvPr/>
        </p:nvSpPr>
        <p:spPr>
          <a:xfrm>
            <a:off x="1649045" y="3699140"/>
            <a:ext cx="1641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/>
              <a:t>Too</a:t>
            </a:r>
            <a:r>
              <a:rPr lang="sv-SE" dirty="0"/>
              <a:t> </a:t>
            </a:r>
            <a:r>
              <a:rPr lang="sv-SE" dirty="0" err="1"/>
              <a:t>low</a:t>
            </a:r>
            <a:r>
              <a:rPr lang="sv-SE" dirty="0"/>
              <a:t>: </a:t>
            </a:r>
            <a:r>
              <a:rPr lang="sv-SE" dirty="0" err="1"/>
              <a:t>below</a:t>
            </a:r>
            <a:r>
              <a:rPr lang="sv-SE" dirty="0"/>
              <a:t> 0.4 °C</a:t>
            </a: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FA87FDEF-D14D-8882-1FE5-B219B3B7A799}"/>
              </a:ext>
            </a:extLst>
          </p:cNvPr>
          <p:cNvSpPr txBox="1"/>
          <p:nvPr/>
        </p:nvSpPr>
        <p:spPr>
          <a:xfrm>
            <a:off x="8942263" y="3654228"/>
            <a:ext cx="1641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/>
              <a:t>Too</a:t>
            </a:r>
            <a:r>
              <a:rPr lang="sv-SE" dirty="0"/>
              <a:t> </a:t>
            </a:r>
            <a:r>
              <a:rPr lang="sv-SE" dirty="0" err="1"/>
              <a:t>high</a:t>
            </a:r>
            <a:r>
              <a:rPr lang="sv-SE" dirty="0"/>
              <a:t>:</a:t>
            </a:r>
          </a:p>
          <a:p>
            <a:r>
              <a:rPr lang="sv-SE" dirty="0" err="1"/>
              <a:t>Above</a:t>
            </a:r>
            <a:r>
              <a:rPr lang="sv-SE" dirty="0"/>
              <a:t> 1 °C</a:t>
            </a:r>
          </a:p>
        </p:txBody>
      </p:sp>
      <p:pic>
        <p:nvPicPr>
          <p:cNvPr id="11" name="Bildobjekt 10">
            <a:extLst>
              <a:ext uri="{FF2B5EF4-FFF2-40B4-BE49-F238E27FC236}">
                <a16:creationId xmlns:a16="http://schemas.microsoft.com/office/drawing/2014/main" id="{96A2AFA6-D7D4-ABEF-B9A2-48CDC596B9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5607" y="4370809"/>
            <a:ext cx="2630265" cy="175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992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833" y="1328928"/>
            <a:ext cx="5029969" cy="1673078"/>
          </a:xfrm>
        </p:spPr>
        <p:txBody>
          <a:bodyPr/>
          <a:lstStyle/>
          <a:p>
            <a:r>
              <a:rPr lang="sv-SE" dirty="0" err="1"/>
              <a:t>WiFi</a:t>
            </a:r>
            <a:r>
              <a:rPr lang="sv-SE" dirty="0"/>
              <a:t> </a:t>
            </a:r>
            <a:r>
              <a:rPr lang="sv-SE" dirty="0" err="1"/>
              <a:t>traffic</a:t>
            </a:r>
            <a:r>
              <a:rPr lang="sv-SE" dirty="0"/>
              <a:t> scanning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1A4443A-8815-9DDC-8027-BDF877E00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0636" y="3420069"/>
            <a:ext cx="8825658" cy="861420"/>
          </a:xfrm>
        </p:spPr>
        <p:txBody>
          <a:bodyPr>
            <a:normAutofit fontScale="70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Smartphones </a:t>
            </a:r>
            <a:r>
              <a:rPr lang="sv-SE" dirty="0" err="1"/>
              <a:t>with</a:t>
            </a:r>
            <a:r>
              <a:rPr lang="sv-SE" dirty="0"/>
              <a:t> </a:t>
            </a:r>
            <a:r>
              <a:rPr lang="sv-SE" dirty="0" err="1"/>
              <a:t>wifi</a:t>
            </a:r>
            <a:r>
              <a:rPr lang="sv-SE" dirty="0"/>
              <a:t> </a:t>
            </a:r>
            <a:r>
              <a:rPr lang="sv-SE" dirty="0" err="1"/>
              <a:t>turned</a:t>
            </a:r>
            <a:r>
              <a:rPr lang="sv-SE" dirty="0"/>
              <a:t> 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/>
              <a:t>Scans for </a:t>
            </a:r>
            <a:r>
              <a:rPr lang="sv-SE" dirty="0" err="1"/>
              <a:t>wifi</a:t>
            </a:r>
            <a:r>
              <a:rPr lang="sv-SE" dirty="0"/>
              <a:t> </a:t>
            </a:r>
            <a:r>
              <a:rPr lang="sv-SE" dirty="0" err="1"/>
              <a:t>nodes</a:t>
            </a:r>
            <a:endParaRPr lang="sv-S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dirty="0" err="1"/>
              <a:t>estimates</a:t>
            </a:r>
            <a:r>
              <a:rPr lang="sv-SE" dirty="0"/>
              <a:t> </a:t>
            </a:r>
            <a:r>
              <a:rPr lang="sv-SE" dirty="0" err="1"/>
              <a:t>how</a:t>
            </a:r>
            <a:r>
              <a:rPr lang="sv-SE" dirty="0"/>
              <a:t> </a:t>
            </a:r>
            <a:r>
              <a:rPr lang="sv-SE" dirty="0" err="1"/>
              <a:t>many</a:t>
            </a:r>
            <a:r>
              <a:rPr lang="sv-SE" dirty="0"/>
              <a:t> </a:t>
            </a:r>
            <a:r>
              <a:rPr lang="sv-SE" dirty="0" err="1"/>
              <a:t>people</a:t>
            </a:r>
            <a:r>
              <a:rPr lang="sv-SE" dirty="0"/>
              <a:t> </a:t>
            </a:r>
            <a:r>
              <a:rPr lang="sv-SE" dirty="0" err="1"/>
              <a:t>are</a:t>
            </a:r>
            <a:r>
              <a:rPr lang="sv-SE" dirty="0"/>
              <a:t> </a:t>
            </a:r>
            <a:r>
              <a:rPr lang="sv-SE" dirty="0" err="1"/>
              <a:t>nearby</a:t>
            </a:r>
            <a:endParaRPr lang="sv-SE" dirty="0"/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5F4B5B7B-02A5-72BD-271B-B451F25A2C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540" y="630281"/>
            <a:ext cx="1510305" cy="1510305"/>
          </a:xfrm>
          <a:prstGeom prst="rect">
            <a:avLst/>
          </a:prstGeom>
        </p:spPr>
      </p:pic>
      <p:pic>
        <p:nvPicPr>
          <p:cNvPr id="6" name="Bildobjekt 5">
            <a:extLst>
              <a:ext uri="{FF2B5EF4-FFF2-40B4-BE49-F238E27FC236}">
                <a16:creationId xmlns:a16="http://schemas.microsoft.com/office/drawing/2014/main" id="{AAC071CD-78D0-E021-5309-C9533C489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538" y="324214"/>
            <a:ext cx="1510305" cy="1510305"/>
          </a:xfrm>
          <a:prstGeom prst="rect">
            <a:avLst/>
          </a:prstGeom>
        </p:spPr>
      </p:pic>
      <p:pic>
        <p:nvPicPr>
          <p:cNvPr id="7" name="Bildobjekt 6">
            <a:extLst>
              <a:ext uri="{FF2B5EF4-FFF2-40B4-BE49-F238E27FC236}">
                <a16:creationId xmlns:a16="http://schemas.microsoft.com/office/drawing/2014/main" id="{CFE01B85-C122-E9FE-D1D2-C32886327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923" y="4685113"/>
            <a:ext cx="1510305" cy="1510305"/>
          </a:xfrm>
          <a:prstGeom prst="rect">
            <a:avLst/>
          </a:prstGeom>
        </p:spPr>
      </p:pic>
      <p:cxnSp>
        <p:nvCxnSpPr>
          <p:cNvPr id="11" name="Rak koppling 10">
            <a:extLst>
              <a:ext uri="{FF2B5EF4-FFF2-40B4-BE49-F238E27FC236}">
                <a16:creationId xmlns:a16="http://schemas.microsoft.com/office/drawing/2014/main" id="{238745A5-2531-8E26-5AA1-A93260442CFA}"/>
              </a:ext>
            </a:extLst>
          </p:cNvPr>
          <p:cNvCxnSpPr>
            <a:cxnSpLocks/>
          </p:cNvCxnSpPr>
          <p:nvPr/>
        </p:nvCxnSpPr>
        <p:spPr>
          <a:xfrm flipH="1" flipV="1">
            <a:off x="7400544" y="1950720"/>
            <a:ext cx="891579" cy="544868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Rak koppling 12">
            <a:extLst>
              <a:ext uri="{FF2B5EF4-FFF2-40B4-BE49-F238E27FC236}">
                <a16:creationId xmlns:a16="http://schemas.microsoft.com/office/drawing/2014/main" id="{9E9495D8-7533-9C3D-9DFB-CD8EEE28C1DD}"/>
              </a:ext>
            </a:extLst>
          </p:cNvPr>
          <p:cNvCxnSpPr>
            <a:cxnSpLocks/>
          </p:cNvCxnSpPr>
          <p:nvPr/>
        </p:nvCxnSpPr>
        <p:spPr>
          <a:xfrm flipH="1" flipV="1">
            <a:off x="9400690" y="1719072"/>
            <a:ext cx="63741" cy="77651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Rak koppling 14">
            <a:extLst>
              <a:ext uri="{FF2B5EF4-FFF2-40B4-BE49-F238E27FC236}">
                <a16:creationId xmlns:a16="http://schemas.microsoft.com/office/drawing/2014/main" id="{7B63A5E9-D816-5CEC-E184-E12B4EF2DA7E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9034585" y="3715966"/>
            <a:ext cx="278491" cy="96914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4" name="Bildobjekt 13">
            <a:extLst>
              <a:ext uri="{FF2B5EF4-FFF2-40B4-BE49-F238E27FC236}">
                <a16:creationId xmlns:a16="http://schemas.microsoft.com/office/drawing/2014/main" id="{0D8C5D99-9F4C-6208-147F-52216D33A9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499" y="2334382"/>
            <a:ext cx="1510306" cy="151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037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3C757EE-045D-D43E-6520-5D8105B0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0501" y="1599655"/>
            <a:ext cx="3822231" cy="568295"/>
          </a:xfrm>
        </p:spPr>
        <p:txBody>
          <a:bodyPr/>
          <a:lstStyle/>
          <a:p>
            <a:r>
              <a:rPr lang="sv-SE" sz="2800" dirty="0" err="1"/>
              <a:t>Promiscuous</a:t>
            </a:r>
            <a:r>
              <a:rPr lang="sv-SE" sz="2800" dirty="0"/>
              <a:t> mode</a:t>
            </a:r>
          </a:p>
        </p:txBody>
      </p:sp>
      <p:pic>
        <p:nvPicPr>
          <p:cNvPr id="8" name="Bildobjekt 7" descr="En bild som visar text, skylt, grön&#10;&#10;Automatiskt genererad beskrivning">
            <a:extLst>
              <a:ext uri="{FF2B5EF4-FFF2-40B4-BE49-F238E27FC236}">
                <a16:creationId xmlns:a16="http://schemas.microsoft.com/office/drawing/2014/main" id="{081361AA-3702-A7A6-75E4-68A2E2A5A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557" y="5325110"/>
            <a:ext cx="1423557" cy="1423557"/>
          </a:xfrm>
          <a:prstGeom prst="rect">
            <a:avLst/>
          </a:prstGeom>
        </p:spPr>
      </p:pic>
      <p:pic>
        <p:nvPicPr>
          <p:cNvPr id="10" name="Bildobjekt 9">
            <a:extLst>
              <a:ext uri="{FF2B5EF4-FFF2-40B4-BE49-F238E27FC236}">
                <a16:creationId xmlns:a16="http://schemas.microsoft.com/office/drawing/2014/main" id="{1FE17AD8-C366-5345-F4FC-4B8333A5EF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39" y="3595194"/>
            <a:ext cx="684466" cy="684466"/>
          </a:xfrm>
          <a:prstGeom prst="rect">
            <a:avLst/>
          </a:prstGeom>
        </p:spPr>
      </p:pic>
      <p:sp>
        <p:nvSpPr>
          <p:cNvPr id="12" name="Pil: höger 11">
            <a:extLst>
              <a:ext uri="{FF2B5EF4-FFF2-40B4-BE49-F238E27FC236}">
                <a16:creationId xmlns:a16="http://schemas.microsoft.com/office/drawing/2014/main" id="{632414C6-9C93-251E-440A-3C6F125DE32B}"/>
              </a:ext>
            </a:extLst>
          </p:cNvPr>
          <p:cNvSpPr/>
          <p:nvPr/>
        </p:nvSpPr>
        <p:spPr>
          <a:xfrm flipV="1">
            <a:off x="1834241" y="3831613"/>
            <a:ext cx="444655" cy="21162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6" name="Bildobjekt 15" descr="En bild som visar text&#10;&#10;Automatiskt genererad beskrivning">
            <a:extLst>
              <a:ext uri="{FF2B5EF4-FFF2-40B4-BE49-F238E27FC236}">
                <a16:creationId xmlns:a16="http://schemas.microsoft.com/office/drawing/2014/main" id="{F7D4FC74-3386-B098-DA67-AB4D9D5A57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158" y="3397947"/>
            <a:ext cx="1016855" cy="1016855"/>
          </a:xfrm>
          <a:prstGeom prst="rect">
            <a:avLst/>
          </a:prstGeom>
        </p:spPr>
      </p:pic>
      <p:pic>
        <p:nvPicPr>
          <p:cNvPr id="17" name="Bildobjekt 16">
            <a:extLst>
              <a:ext uri="{FF2B5EF4-FFF2-40B4-BE49-F238E27FC236}">
                <a16:creationId xmlns:a16="http://schemas.microsoft.com/office/drawing/2014/main" id="{6FC5CBFE-AC82-A40F-B1CA-1423362E06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81" y="3595193"/>
            <a:ext cx="684466" cy="684466"/>
          </a:xfrm>
          <a:prstGeom prst="rect">
            <a:avLst/>
          </a:prstGeom>
        </p:spPr>
      </p:pic>
      <p:pic>
        <p:nvPicPr>
          <p:cNvPr id="18" name="Bildobjekt 17">
            <a:extLst>
              <a:ext uri="{FF2B5EF4-FFF2-40B4-BE49-F238E27FC236}">
                <a16:creationId xmlns:a16="http://schemas.microsoft.com/office/drawing/2014/main" id="{C58B152E-3E98-704F-3D53-A8A568C8A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043" y="4336539"/>
            <a:ext cx="684466" cy="684466"/>
          </a:xfrm>
          <a:prstGeom prst="rect">
            <a:avLst/>
          </a:prstGeom>
        </p:spPr>
      </p:pic>
      <p:sp>
        <p:nvSpPr>
          <p:cNvPr id="19" name="Pil: höger 18">
            <a:extLst>
              <a:ext uri="{FF2B5EF4-FFF2-40B4-BE49-F238E27FC236}">
                <a16:creationId xmlns:a16="http://schemas.microsoft.com/office/drawing/2014/main" id="{BF3441AE-1FF6-5F6A-9684-DBF08F1A0A8C}"/>
              </a:ext>
            </a:extLst>
          </p:cNvPr>
          <p:cNvSpPr/>
          <p:nvPr/>
        </p:nvSpPr>
        <p:spPr>
          <a:xfrm rot="5400000" flipV="1">
            <a:off x="2713422" y="5125300"/>
            <a:ext cx="444655" cy="21162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1" name="Pil: höger 20">
            <a:extLst>
              <a:ext uri="{FF2B5EF4-FFF2-40B4-BE49-F238E27FC236}">
                <a16:creationId xmlns:a16="http://schemas.microsoft.com/office/drawing/2014/main" id="{B9123E24-2D9D-AA56-0538-177B3542D2A4}"/>
              </a:ext>
            </a:extLst>
          </p:cNvPr>
          <p:cNvSpPr/>
          <p:nvPr/>
        </p:nvSpPr>
        <p:spPr>
          <a:xfrm flipV="1">
            <a:off x="4287571" y="3831613"/>
            <a:ext cx="444655" cy="21162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textruta 21">
            <a:extLst>
              <a:ext uri="{FF2B5EF4-FFF2-40B4-BE49-F238E27FC236}">
                <a16:creationId xmlns:a16="http://schemas.microsoft.com/office/drawing/2014/main" id="{22C85C62-C692-423D-6434-64725B54ED8B}"/>
              </a:ext>
            </a:extLst>
          </p:cNvPr>
          <p:cNvSpPr txBox="1"/>
          <p:nvPr/>
        </p:nvSpPr>
        <p:spPr>
          <a:xfrm>
            <a:off x="1183276" y="3675816"/>
            <a:ext cx="285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800" dirty="0">
                <a:solidFill>
                  <a:srgbClr val="002060"/>
                </a:solidFill>
                <a:latin typeface="Berlin Sans FB Demi" panose="020E0802020502020306" pitchFamily="34" charset="0"/>
              </a:rPr>
              <a:t>1</a:t>
            </a:r>
          </a:p>
        </p:txBody>
      </p:sp>
      <p:sp>
        <p:nvSpPr>
          <p:cNvPr id="23" name="textruta 22">
            <a:extLst>
              <a:ext uri="{FF2B5EF4-FFF2-40B4-BE49-F238E27FC236}">
                <a16:creationId xmlns:a16="http://schemas.microsoft.com/office/drawing/2014/main" id="{837DB606-B598-2729-9598-F35DE2157927}"/>
              </a:ext>
            </a:extLst>
          </p:cNvPr>
          <p:cNvSpPr txBox="1"/>
          <p:nvPr/>
        </p:nvSpPr>
        <p:spPr>
          <a:xfrm>
            <a:off x="405143" y="3675816"/>
            <a:ext cx="285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800" dirty="0">
                <a:solidFill>
                  <a:srgbClr val="002060"/>
                </a:solidFill>
                <a:latin typeface="Berlin Sans FB Demi" panose="020E0802020502020306" pitchFamily="34" charset="0"/>
              </a:rPr>
              <a:t>2</a:t>
            </a:r>
          </a:p>
        </p:txBody>
      </p:sp>
      <p:grpSp>
        <p:nvGrpSpPr>
          <p:cNvPr id="42" name="Grupp 41">
            <a:extLst>
              <a:ext uri="{FF2B5EF4-FFF2-40B4-BE49-F238E27FC236}">
                <a16:creationId xmlns:a16="http://schemas.microsoft.com/office/drawing/2014/main" id="{426D2A60-F4F5-F068-3F03-DE2E99E6CFCB}"/>
              </a:ext>
            </a:extLst>
          </p:cNvPr>
          <p:cNvGrpSpPr/>
          <p:nvPr/>
        </p:nvGrpSpPr>
        <p:grpSpPr>
          <a:xfrm>
            <a:off x="3512919" y="3594120"/>
            <a:ext cx="684466" cy="684466"/>
            <a:chOff x="3512919" y="3594120"/>
            <a:chExt cx="684466" cy="684466"/>
          </a:xfrm>
        </p:grpSpPr>
        <p:pic>
          <p:nvPicPr>
            <p:cNvPr id="20" name="Bildobjekt 19">
              <a:extLst>
                <a:ext uri="{FF2B5EF4-FFF2-40B4-BE49-F238E27FC236}">
                  <a16:creationId xmlns:a16="http://schemas.microsoft.com/office/drawing/2014/main" id="{3C466109-3214-D9B4-EE63-0098C5EFA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2919" y="3594120"/>
              <a:ext cx="684466" cy="684466"/>
            </a:xfrm>
            <a:prstGeom prst="rect">
              <a:avLst/>
            </a:prstGeom>
          </p:spPr>
        </p:pic>
        <p:sp>
          <p:nvSpPr>
            <p:cNvPr id="24" name="textruta 23">
              <a:extLst>
                <a:ext uri="{FF2B5EF4-FFF2-40B4-BE49-F238E27FC236}">
                  <a16:creationId xmlns:a16="http://schemas.microsoft.com/office/drawing/2014/main" id="{892E6D58-71E2-6F40-90FE-461F197AF52C}"/>
                </a:ext>
              </a:extLst>
            </p:cNvPr>
            <p:cNvSpPr txBox="1"/>
            <p:nvPr/>
          </p:nvSpPr>
          <p:spPr>
            <a:xfrm>
              <a:off x="3538442" y="3675816"/>
              <a:ext cx="2850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sz="2800" dirty="0">
                  <a:solidFill>
                    <a:srgbClr val="002060"/>
                  </a:solidFill>
                  <a:latin typeface="Berlin Sans FB Demi" panose="020E0802020502020306" pitchFamily="34" charset="0"/>
                </a:rPr>
                <a:t>2</a:t>
              </a:r>
            </a:p>
          </p:txBody>
        </p:sp>
      </p:grpSp>
      <p:sp>
        <p:nvSpPr>
          <p:cNvPr id="25" name="textruta 24">
            <a:extLst>
              <a:ext uri="{FF2B5EF4-FFF2-40B4-BE49-F238E27FC236}">
                <a16:creationId xmlns:a16="http://schemas.microsoft.com/office/drawing/2014/main" id="{8D97A2B6-1EC1-B887-5259-0747D7E11EB8}"/>
              </a:ext>
            </a:extLst>
          </p:cNvPr>
          <p:cNvSpPr txBox="1"/>
          <p:nvPr/>
        </p:nvSpPr>
        <p:spPr>
          <a:xfrm>
            <a:off x="2649312" y="4391599"/>
            <a:ext cx="285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800" dirty="0">
                <a:solidFill>
                  <a:srgbClr val="002060"/>
                </a:solidFill>
                <a:latin typeface="Berlin Sans FB Demi" panose="020E0802020502020306" pitchFamily="34" charset="0"/>
              </a:rPr>
              <a:t>1</a:t>
            </a:r>
          </a:p>
        </p:txBody>
      </p:sp>
      <p:sp>
        <p:nvSpPr>
          <p:cNvPr id="26" name="textruta 25">
            <a:extLst>
              <a:ext uri="{FF2B5EF4-FFF2-40B4-BE49-F238E27FC236}">
                <a16:creationId xmlns:a16="http://schemas.microsoft.com/office/drawing/2014/main" id="{F82E7A26-C50B-7EFB-4E1F-9431715B199E}"/>
              </a:ext>
            </a:extLst>
          </p:cNvPr>
          <p:cNvSpPr txBox="1"/>
          <p:nvPr/>
        </p:nvSpPr>
        <p:spPr>
          <a:xfrm>
            <a:off x="1942026" y="6426437"/>
            <a:ext cx="3141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MAC </a:t>
            </a:r>
            <a:r>
              <a:rPr lang="sv-SE" dirty="0" err="1"/>
              <a:t>address</a:t>
            </a:r>
            <a:r>
              <a:rPr lang="sv-SE" dirty="0"/>
              <a:t>: 1</a:t>
            </a:r>
          </a:p>
        </p:txBody>
      </p:sp>
      <p:pic>
        <p:nvPicPr>
          <p:cNvPr id="27" name="Bildobjekt 26" descr="En bild som visar text, skylt, grön&#10;&#10;Automatiskt genererad beskrivning">
            <a:extLst>
              <a:ext uri="{FF2B5EF4-FFF2-40B4-BE49-F238E27FC236}">
                <a16:creationId xmlns:a16="http://schemas.microsoft.com/office/drawing/2014/main" id="{2F0853E6-2A23-C9E6-4872-605A4BFDD0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608" y="5311444"/>
            <a:ext cx="1423557" cy="1423557"/>
          </a:xfrm>
          <a:prstGeom prst="rect">
            <a:avLst/>
          </a:prstGeom>
        </p:spPr>
      </p:pic>
      <p:pic>
        <p:nvPicPr>
          <p:cNvPr id="28" name="Bildobjekt 27">
            <a:extLst>
              <a:ext uri="{FF2B5EF4-FFF2-40B4-BE49-F238E27FC236}">
                <a16:creationId xmlns:a16="http://schemas.microsoft.com/office/drawing/2014/main" id="{74E47664-B155-232A-D3CC-3DFC2974F7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745" y="2952601"/>
            <a:ext cx="684466" cy="684466"/>
          </a:xfrm>
          <a:prstGeom prst="rect">
            <a:avLst/>
          </a:prstGeom>
        </p:spPr>
      </p:pic>
      <p:sp>
        <p:nvSpPr>
          <p:cNvPr id="29" name="Pil: höger 28">
            <a:extLst>
              <a:ext uri="{FF2B5EF4-FFF2-40B4-BE49-F238E27FC236}">
                <a16:creationId xmlns:a16="http://schemas.microsoft.com/office/drawing/2014/main" id="{BDB8F294-06A3-8509-C463-A7F31C16D368}"/>
              </a:ext>
            </a:extLst>
          </p:cNvPr>
          <p:cNvSpPr/>
          <p:nvPr/>
        </p:nvSpPr>
        <p:spPr>
          <a:xfrm flipV="1">
            <a:off x="7711347" y="3189020"/>
            <a:ext cx="444655" cy="21162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30" name="Bildobjekt 29" descr="En bild som visar text&#10;&#10;Automatiskt genererad beskrivning">
            <a:extLst>
              <a:ext uri="{FF2B5EF4-FFF2-40B4-BE49-F238E27FC236}">
                <a16:creationId xmlns:a16="http://schemas.microsoft.com/office/drawing/2014/main" id="{FFBE98DA-7F32-D126-5622-E1DF9C0E44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8264" y="2755354"/>
            <a:ext cx="1016855" cy="1016855"/>
          </a:xfrm>
          <a:prstGeom prst="rect">
            <a:avLst/>
          </a:prstGeom>
        </p:spPr>
      </p:pic>
      <p:pic>
        <p:nvPicPr>
          <p:cNvPr id="31" name="Bildobjekt 30">
            <a:extLst>
              <a:ext uri="{FF2B5EF4-FFF2-40B4-BE49-F238E27FC236}">
                <a16:creationId xmlns:a16="http://schemas.microsoft.com/office/drawing/2014/main" id="{E0D2946E-2417-C5B1-AC0C-8722888446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787" y="2952600"/>
            <a:ext cx="684466" cy="684466"/>
          </a:xfrm>
          <a:prstGeom prst="rect">
            <a:avLst/>
          </a:prstGeom>
        </p:spPr>
      </p:pic>
      <p:pic>
        <p:nvPicPr>
          <p:cNvPr id="32" name="Bildobjekt 31">
            <a:extLst>
              <a:ext uri="{FF2B5EF4-FFF2-40B4-BE49-F238E27FC236}">
                <a16:creationId xmlns:a16="http://schemas.microsoft.com/office/drawing/2014/main" id="{3BBF60C1-A7FC-2484-5759-7E2409F534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094" y="4322873"/>
            <a:ext cx="684466" cy="684466"/>
          </a:xfrm>
          <a:prstGeom prst="rect">
            <a:avLst/>
          </a:prstGeom>
        </p:spPr>
      </p:pic>
      <p:sp>
        <p:nvSpPr>
          <p:cNvPr id="33" name="Pil: höger 32">
            <a:extLst>
              <a:ext uri="{FF2B5EF4-FFF2-40B4-BE49-F238E27FC236}">
                <a16:creationId xmlns:a16="http://schemas.microsoft.com/office/drawing/2014/main" id="{D8E31C86-3AA8-712B-3A4A-49C9208BE64B}"/>
              </a:ext>
            </a:extLst>
          </p:cNvPr>
          <p:cNvSpPr/>
          <p:nvPr/>
        </p:nvSpPr>
        <p:spPr>
          <a:xfrm rot="5400000" flipV="1">
            <a:off x="8637473" y="5111634"/>
            <a:ext cx="444655" cy="21162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34" name="Bildobjekt 33">
            <a:extLst>
              <a:ext uri="{FF2B5EF4-FFF2-40B4-BE49-F238E27FC236}">
                <a16:creationId xmlns:a16="http://schemas.microsoft.com/office/drawing/2014/main" id="{A0567C5E-ADEE-0482-A0E2-775D8CE1BD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094" y="3756360"/>
            <a:ext cx="684466" cy="684466"/>
          </a:xfrm>
          <a:prstGeom prst="rect">
            <a:avLst/>
          </a:prstGeom>
        </p:spPr>
      </p:pic>
      <p:sp>
        <p:nvSpPr>
          <p:cNvPr id="36" name="textruta 35">
            <a:extLst>
              <a:ext uri="{FF2B5EF4-FFF2-40B4-BE49-F238E27FC236}">
                <a16:creationId xmlns:a16="http://schemas.microsoft.com/office/drawing/2014/main" id="{36615234-B4CD-FDB1-2B86-FF9D18659F83}"/>
              </a:ext>
            </a:extLst>
          </p:cNvPr>
          <p:cNvSpPr txBox="1"/>
          <p:nvPr/>
        </p:nvSpPr>
        <p:spPr>
          <a:xfrm>
            <a:off x="7060382" y="3033223"/>
            <a:ext cx="285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800" dirty="0">
                <a:solidFill>
                  <a:srgbClr val="002060"/>
                </a:solidFill>
                <a:latin typeface="Berlin Sans FB Demi" panose="020E0802020502020306" pitchFamily="34" charset="0"/>
              </a:rPr>
              <a:t>1</a:t>
            </a:r>
          </a:p>
        </p:txBody>
      </p:sp>
      <p:sp>
        <p:nvSpPr>
          <p:cNvPr id="37" name="textruta 36">
            <a:extLst>
              <a:ext uri="{FF2B5EF4-FFF2-40B4-BE49-F238E27FC236}">
                <a16:creationId xmlns:a16="http://schemas.microsoft.com/office/drawing/2014/main" id="{14DBD6CF-EDF2-47B0-21F1-0D409F31F531}"/>
              </a:ext>
            </a:extLst>
          </p:cNvPr>
          <p:cNvSpPr txBox="1"/>
          <p:nvPr/>
        </p:nvSpPr>
        <p:spPr>
          <a:xfrm>
            <a:off x="6282249" y="3033223"/>
            <a:ext cx="285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800" dirty="0">
                <a:solidFill>
                  <a:srgbClr val="002060"/>
                </a:solidFill>
                <a:latin typeface="Berlin Sans FB Demi" panose="020E0802020502020306" pitchFamily="34" charset="0"/>
              </a:rPr>
              <a:t>2</a:t>
            </a:r>
          </a:p>
        </p:txBody>
      </p:sp>
      <p:sp>
        <p:nvSpPr>
          <p:cNvPr id="38" name="textruta 37">
            <a:extLst>
              <a:ext uri="{FF2B5EF4-FFF2-40B4-BE49-F238E27FC236}">
                <a16:creationId xmlns:a16="http://schemas.microsoft.com/office/drawing/2014/main" id="{EA43B6AC-4029-52B2-9CE2-5C638D6F70E6}"/>
              </a:ext>
            </a:extLst>
          </p:cNvPr>
          <p:cNvSpPr txBox="1"/>
          <p:nvPr/>
        </p:nvSpPr>
        <p:spPr>
          <a:xfrm>
            <a:off x="8521617" y="3838056"/>
            <a:ext cx="285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800" dirty="0">
                <a:solidFill>
                  <a:srgbClr val="002060"/>
                </a:solidFill>
                <a:latin typeface="Berlin Sans FB Demi" panose="020E0802020502020306" pitchFamily="34" charset="0"/>
              </a:rPr>
              <a:t>2</a:t>
            </a:r>
          </a:p>
        </p:txBody>
      </p:sp>
      <p:sp>
        <p:nvSpPr>
          <p:cNvPr id="39" name="textruta 38">
            <a:extLst>
              <a:ext uri="{FF2B5EF4-FFF2-40B4-BE49-F238E27FC236}">
                <a16:creationId xmlns:a16="http://schemas.microsoft.com/office/drawing/2014/main" id="{26FA9C23-7060-7291-F592-4D48501B6357}"/>
              </a:ext>
            </a:extLst>
          </p:cNvPr>
          <p:cNvSpPr txBox="1"/>
          <p:nvPr/>
        </p:nvSpPr>
        <p:spPr>
          <a:xfrm>
            <a:off x="8573363" y="4377933"/>
            <a:ext cx="285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800" dirty="0">
                <a:solidFill>
                  <a:srgbClr val="002060"/>
                </a:solidFill>
                <a:latin typeface="Berlin Sans FB Demi" panose="020E0802020502020306" pitchFamily="34" charset="0"/>
              </a:rPr>
              <a:t>1</a:t>
            </a:r>
          </a:p>
        </p:txBody>
      </p:sp>
      <p:sp>
        <p:nvSpPr>
          <p:cNvPr id="40" name="textruta 39">
            <a:extLst>
              <a:ext uri="{FF2B5EF4-FFF2-40B4-BE49-F238E27FC236}">
                <a16:creationId xmlns:a16="http://schemas.microsoft.com/office/drawing/2014/main" id="{DC6C6C0F-83E2-5D1D-75EA-D0639F1AA716}"/>
              </a:ext>
            </a:extLst>
          </p:cNvPr>
          <p:cNvSpPr txBox="1"/>
          <p:nvPr/>
        </p:nvSpPr>
        <p:spPr>
          <a:xfrm>
            <a:off x="7866077" y="6412771"/>
            <a:ext cx="3141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MAC </a:t>
            </a:r>
            <a:r>
              <a:rPr lang="sv-SE" dirty="0" err="1"/>
              <a:t>address</a:t>
            </a:r>
            <a:r>
              <a:rPr lang="sv-SE" dirty="0"/>
              <a:t>: 1</a:t>
            </a:r>
          </a:p>
        </p:txBody>
      </p:sp>
      <p:sp>
        <p:nvSpPr>
          <p:cNvPr id="41" name="Rubrik 1">
            <a:extLst>
              <a:ext uri="{FF2B5EF4-FFF2-40B4-BE49-F238E27FC236}">
                <a16:creationId xmlns:a16="http://schemas.microsoft.com/office/drawing/2014/main" id="{7EF894B8-D2EB-2EAF-9B95-1649A6958FFD}"/>
              </a:ext>
            </a:extLst>
          </p:cNvPr>
          <p:cNvSpPr txBox="1">
            <a:spLocks/>
          </p:cNvSpPr>
          <p:nvPr/>
        </p:nvSpPr>
        <p:spPr>
          <a:xfrm>
            <a:off x="1003160" y="2053467"/>
            <a:ext cx="3822231" cy="5682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sv-SE" sz="2800" dirty="0"/>
              <a:t>Non-</a:t>
            </a:r>
            <a:r>
              <a:rPr lang="sv-SE" sz="2800" dirty="0" err="1"/>
              <a:t>promiscuous</a:t>
            </a:r>
            <a:r>
              <a:rPr lang="sv-SE" sz="2800" dirty="0"/>
              <a:t> mode (normal)</a:t>
            </a:r>
          </a:p>
        </p:txBody>
      </p:sp>
    </p:spTree>
    <p:extLst>
      <p:ext uri="{BB962C8B-B14F-4D97-AF65-F5344CB8AC3E}">
        <p14:creationId xmlns:p14="http://schemas.microsoft.com/office/powerpoint/2010/main" val="21247632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Jon">
  <a:themeElements>
    <a:clrScheme name="J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J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J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403</TotalTime>
  <Words>615</Words>
  <Application>Microsoft Office PowerPoint</Application>
  <PresentationFormat>Bredbild</PresentationFormat>
  <Paragraphs>119</Paragraphs>
  <Slides>15</Slides>
  <Notes>14</Notes>
  <HiddenSlides>0</HiddenSlides>
  <MMClips>1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15</vt:i4>
      </vt:variant>
    </vt:vector>
  </HeadingPairs>
  <TitlesOfParts>
    <vt:vector size="21" baseType="lpstr">
      <vt:lpstr>Arial</vt:lpstr>
      <vt:lpstr>Berlin Sans FB Demi</vt:lpstr>
      <vt:lpstr>Calibri</vt:lpstr>
      <vt:lpstr>Century Gothic</vt:lpstr>
      <vt:lpstr>Wingdings 3</vt:lpstr>
      <vt:lpstr>Jon</vt:lpstr>
      <vt:lpstr>Visitor flow surveilance</vt:lpstr>
      <vt:lpstr>PowerPoint-presentation</vt:lpstr>
      <vt:lpstr>Modern applications</vt:lpstr>
      <vt:lpstr>AMG8833 IR Thermal Camera</vt:lpstr>
      <vt:lpstr>Sence movement</vt:lpstr>
      <vt:lpstr>Optimization</vt:lpstr>
      <vt:lpstr>Optimization</vt:lpstr>
      <vt:lpstr>WiFi traffic scanning</vt:lpstr>
      <vt:lpstr>Promiscuous mode</vt:lpstr>
      <vt:lpstr>TTL- Time To Live</vt:lpstr>
      <vt:lpstr>The tasks</vt:lpstr>
      <vt:lpstr>The device</vt:lpstr>
      <vt:lpstr>Positive results</vt:lpstr>
      <vt:lpstr>Negative results</vt:lpstr>
      <vt:lpstr>Wi-Fi 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Movement monitoring</dc:title>
  <dc:creator>Johan Gustafsson</dc:creator>
  <cp:lastModifiedBy>Johan Gustafsson</cp:lastModifiedBy>
  <cp:revision>9</cp:revision>
  <dcterms:created xsi:type="dcterms:W3CDTF">2023-02-17T10:07:41Z</dcterms:created>
  <dcterms:modified xsi:type="dcterms:W3CDTF">2023-03-14T10:42:12Z</dcterms:modified>
</cp:coreProperties>
</file>

<file path=docProps/thumbnail.jpeg>
</file>